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EB4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7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22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2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47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32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03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54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84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7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1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BF15A-9AFA-4C6A-B6C4-C992179B880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830AD-68D4-46A1-B822-53B0D9562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14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13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CC32110-28D5-4331-9D16-401266D0E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833" y="143565"/>
            <a:ext cx="1046334" cy="122850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592349-DC27-43DD-9249-1CCFED14F24E}"/>
              </a:ext>
            </a:extLst>
          </p:cNvPr>
          <p:cNvSpPr/>
          <p:nvPr/>
        </p:nvSpPr>
        <p:spPr>
          <a:xfrm>
            <a:off x="0" y="1493241"/>
            <a:ext cx="12192000" cy="53983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7D494A1F-14B7-B2CC-C568-19537ABB0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10651"/>
              </p:ext>
            </p:extLst>
          </p:nvPr>
        </p:nvGraphicFramePr>
        <p:xfrm>
          <a:off x="75500" y="1573792"/>
          <a:ext cx="12029815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616">
                  <a:extLst>
                    <a:ext uri="{9D8B030D-6E8A-4147-A177-3AD203B41FA5}">
                      <a16:colId xmlns:a16="http://schemas.microsoft.com/office/drawing/2014/main" val="970150814"/>
                    </a:ext>
                  </a:extLst>
                </a:gridCol>
                <a:gridCol w="1040160">
                  <a:extLst>
                    <a:ext uri="{9D8B030D-6E8A-4147-A177-3AD203B41FA5}">
                      <a16:colId xmlns:a16="http://schemas.microsoft.com/office/drawing/2014/main" val="1451485454"/>
                    </a:ext>
                  </a:extLst>
                </a:gridCol>
                <a:gridCol w="1333774">
                  <a:extLst>
                    <a:ext uri="{9D8B030D-6E8A-4147-A177-3AD203B41FA5}">
                      <a16:colId xmlns:a16="http://schemas.microsoft.com/office/drawing/2014/main" val="2923245343"/>
                    </a:ext>
                  </a:extLst>
                </a:gridCol>
                <a:gridCol w="382623">
                  <a:extLst>
                    <a:ext uri="{9D8B030D-6E8A-4147-A177-3AD203B41FA5}">
                      <a16:colId xmlns:a16="http://schemas.microsoft.com/office/drawing/2014/main" val="1010820523"/>
                    </a:ext>
                  </a:extLst>
                </a:gridCol>
                <a:gridCol w="1806863">
                  <a:extLst>
                    <a:ext uri="{9D8B030D-6E8A-4147-A177-3AD203B41FA5}">
                      <a16:colId xmlns:a16="http://schemas.microsoft.com/office/drawing/2014/main" val="16058511"/>
                    </a:ext>
                  </a:extLst>
                </a:gridCol>
                <a:gridCol w="1201518">
                  <a:extLst>
                    <a:ext uri="{9D8B030D-6E8A-4147-A177-3AD203B41FA5}">
                      <a16:colId xmlns:a16="http://schemas.microsoft.com/office/drawing/2014/main" val="2724255121"/>
                    </a:ext>
                  </a:extLst>
                </a:gridCol>
                <a:gridCol w="1524565">
                  <a:extLst>
                    <a:ext uri="{9D8B030D-6E8A-4147-A177-3AD203B41FA5}">
                      <a16:colId xmlns:a16="http://schemas.microsoft.com/office/drawing/2014/main" val="1756942222"/>
                    </a:ext>
                  </a:extLst>
                </a:gridCol>
                <a:gridCol w="596173">
                  <a:extLst>
                    <a:ext uri="{9D8B030D-6E8A-4147-A177-3AD203B41FA5}">
                      <a16:colId xmlns:a16="http://schemas.microsoft.com/office/drawing/2014/main" val="632297919"/>
                    </a:ext>
                  </a:extLst>
                </a:gridCol>
                <a:gridCol w="1495019">
                  <a:extLst>
                    <a:ext uri="{9D8B030D-6E8A-4147-A177-3AD203B41FA5}">
                      <a16:colId xmlns:a16="http://schemas.microsoft.com/office/drawing/2014/main" val="3526154240"/>
                    </a:ext>
                  </a:extLst>
                </a:gridCol>
                <a:gridCol w="127744">
                  <a:extLst>
                    <a:ext uri="{9D8B030D-6E8A-4147-A177-3AD203B41FA5}">
                      <a16:colId xmlns:a16="http://schemas.microsoft.com/office/drawing/2014/main" val="2726554746"/>
                    </a:ext>
                  </a:extLst>
                </a:gridCol>
                <a:gridCol w="2227760">
                  <a:extLst>
                    <a:ext uri="{9D8B030D-6E8A-4147-A177-3AD203B41FA5}">
                      <a16:colId xmlns:a16="http://schemas.microsoft.com/office/drawing/2014/main" val="2917706950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Intent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Curriculum Values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Inspirational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Engaging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Celebrate Achievement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High Expectations- Behaviour &amp; Learning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Inclusive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Inclusive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Firm, Fair, Friendly &amp; Fun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2072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Curriculum Aims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Confident &amp; Successful Learners </a:t>
                      </a:r>
                      <a:r>
                        <a:rPr lang="en-GB" sz="800" b="0" dirty="0">
                          <a:latin typeface="Century Gothic" panose="020B0502020202020204" pitchFamily="34" charset="0"/>
                        </a:rPr>
                        <a:t>who feel safe, enjoy school, catch up, progress and succeed.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Responsible members of society </a:t>
                      </a:r>
                      <a:r>
                        <a:rPr lang="en-GB" sz="800" b="0" dirty="0">
                          <a:latin typeface="Century Gothic" panose="020B0502020202020204" pitchFamily="34" charset="0"/>
                        </a:rPr>
                        <a:t>who are conscientious, and foster concern for the world in which they live, as well as for others, recognising and accepting their differences through care and compassion. </a:t>
                      </a:r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Independent people </a:t>
                      </a:r>
                      <a:r>
                        <a:rPr lang="en-GB" sz="800" b="0" dirty="0">
                          <a:latin typeface="Century Gothic" panose="020B0502020202020204" pitchFamily="34" charset="0"/>
                        </a:rPr>
                        <a:t>who can work with others, but be safe and resiliently independent when needed.</a:t>
                      </a:r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4241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Focus on Learning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Behaviours &amp; Attitudes</a:t>
                      </a:r>
                    </a:p>
                    <a:p>
                      <a:pPr algn="ctr"/>
                      <a:r>
                        <a:rPr lang="en-GB" sz="800" b="0" dirty="0">
                          <a:latin typeface="Century Gothic" panose="020B0502020202020204" pitchFamily="34" charset="0"/>
                        </a:rPr>
                        <a:t>e.g. tolerance, resilience, brotherhood &amp; peace, courteous and conscientious.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Knowledge &amp; Understanding</a:t>
                      </a:r>
                    </a:p>
                    <a:p>
                      <a:pPr algn="ctr"/>
                      <a:r>
                        <a:rPr lang="en-GB" sz="800" b="0" dirty="0">
                          <a:latin typeface="Century Gothic" panose="020B0502020202020204" pitchFamily="34" charset="0"/>
                        </a:rPr>
                        <a:t>e.g. key concepts, progressive, applications/context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Skills</a:t>
                      </a:r>
                    </a:p>
                    <a:p>
                      <a:pPr algn="ctr"/>
                      <a:r>
                        <a:rPr lang="en-GB" sz="800" b="0" dirty="0">
                          <a:latin typeface="Century Gothic" panose="020B0502020202020204" pitchFamily="34" charset="0"/>
                        </a:rPr>
                        <a:t>e.g. literacy, numeracy, problem solving, ICT, life skills, social, behavioural and health.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931029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Curriculum will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Be broad and balanced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 Be differentiated according to need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 Be progressive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Be sequenced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entury Gothic" panose="020B0502020202020204" pitchFamily="34" charset="0"/>
                        </a:rPr>
                        <a:t>Be engaging and enjoyable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Develop knowledge, skills and understanding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Develop knowledge, skills and understanding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47541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DA15C1F-81D0-0C4A-AB7E-0AB9B4B8891E}"/>
              </a:ext>
            </a:extLst>
          </p:cNvPr>
          <p:cNvSpPr txBox="1"/>
          <p:nvPr/>
        </p:nvSpPr>
        <p:spPr>
          <a:xfrm>
            <a:off x="229924" y="439255"/>
            <a:ext cx="496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Our Curriculum: The Big Picture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E369BF13-BE4B-63F0-2616-D63673B4C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62635"/>
              </p:ext>
            </p:extLst>
          </p:nvPr>
        </p:nvGraphicFramePr>
        <p:xfrm>
          <a:off x="75500" y="3472959"/>
          <a:ext cx="12024848" cy="13766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487">
                  <a:extLst>
                    <a:ext uri="{9D8B030D-6E8A-4147-A177-3AD203B41FA5}">
                      <a16:colId xmlns:a16="http://schemas.microsoft.com/office/drawing/2014/main" val="1944760772"/>
                    </a:ext>
                  </a:extLst>
                </a:gridCol>
                <a:gridCol w="1027833">
                  <a:extLst>
                    <a:ext uri="{9D8B030D-6E8A-4147-A177-3AD203B41FA5}">
                      <a16:colId xmlns:a16="http://schemas.microsoft.com/office/drawing/2014/main" val="2387135896"/>
                    </a:ext>
                  </a:extLst>
                </a:gridCol>
                <a:gridCol w="1780270">
                  <a:extLst>
                    <a:ext uri="{9D8B030D-6E8A-4147-A177-3AD203B41FA5}">
                      <a16:colId xmlns:a16="http://schemas.microsoft.com/office/drawing/2014/main" val="4293820722"/>
                    </a:ext>
                  </a:extLst>
                </a:gridCol>
                <a:gridCol w="1435413">
                  <a:extLst>
                    <a:ext uri="{9D8B030D-6E8A-4147-A177-3AD203B41FA5}">
                      <a16:colId xmlns:a16="http://schemas.microsoft.com/office/drawing/2014/main" val="4216775478"/>
                    </a:ext>
                  </a:extLst>
                </a:gridCol>
                <a:gridCol w="1496169">
                  <a:extLst>
                    <a:ext uri="{9D8B030D-6E8A-4147-A177-3AD203B41FA5}">
                      <a16:colId xmlns:a16="http://schemas.microsoft.com/office/drawing/2014/main" val="3329821401"/>
                    </a:ext>
                  </a:extLst>
                </a:gridCol>
                <a:gridCol w="1496169">
                  <a:extLst>
                    <a:ext uri="{9D8B030D-6E8A-4147-A177-3AD203B41FA5}">
                      <a16:colId xmlns:a16="http://schemas.microsoft.com/office/drawing/2014/main" val="2837245383"/>
                    </a:ext>
                  </a:extLst>
                </a:gridCol>
                <a:gridCol w="1496169">
                  <a:extLst>
                    <a:ext uri="{9D8B030D-6E8A-4147-A177-3AD203B41FA5}">
                      <a16:colId xmlns:a16="http://schemas.microsoft.com/office/drawing/2014/main" val="151453418"/>
                    </a:ext>
                  </a:extLst>
                </a:gridCol>
                <a:gridCol w="1496169">
                  <a:extLst>
                    <a:ext uri="{9D8B030D-6E8A-4147-A177-3AD203B41FA5}">
                      <a16:colId xmlns:a16="http://schemas.microsoft.com/office/drawing/2014/main" val="3226641145"/>
                    </a:ext>
                  </a:extLst>
                </a:gridCol>
                <a:gridCol w="1496169">
                  <a:extLst>
                    <a:ext uri="{9D8B030D-6E8A-4147-A177-3AD203B41FA5}">
                      <a16:colId xmlns:a16="http://schemas.microsoft.com/office/drawing/2014/main" val="3502736922"/>
                    </a:ext>
                  </a:extLst>
                </a:gridCol>
              </a:tblGrid>
              <a:tr h="236188">
                <a:tc rowSpan="4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Implementation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Curriculum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Academic/Vocational                              Engagement                              Therapeutic                              Enrichment                              Differentiated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Century Gothic" panose="020B0502020202020204" pitchFamily="34" charset="0"/>
                        </a:rPr>
                        <a:t>Vocational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Therapeutic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038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Broad &amp; Balanced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PSHE/Life Skills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Physical Development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Literacy &amp; Language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Knowledge &amp; Skills</a:t>
                      </a:r>
                    </a:p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Understanding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Application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Independence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732691"/>
                  </a:ext>
                </a:extLst>
              </a:tr>
              <a:tr h="226074">
                <a:tc vMerge="1"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4239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Means of delivery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latin typeface="Century Gothic" panose="020B0502020202020204" pitchFamily="34" charset="0"/>
                        </a:rPr>
                        <a:t>High Quality Lessons          Assemblies          Differentiation         School Ethos          Pupil Council         Educational Visits          Parent &amp; Carer Engagement          Intervention</a:t>
                      </a:r>
                    </a:p>
                    <a:p>
                      <a:pPr algn="ctr"/>
                      <a:endParaRPr lang="en-GB" sz="8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800" b="0" dirty="0">
                          <a:latin typeface="Century Gothic" panose="020B0502020202020204" pitchFamily="34" charset="0"/>
                        </a:rPr>
                        <a:t>Flexible          Guest Speakers            Therapies          Outdoor/Off site Learning          Themed days/</a:t>
                      </a:r>
                      <a:r>
                        <a:rPr lang="en-GB" sz="800" b="0">
                          <a:latin typeface="Century Gothic" panose="020B0502020202020204" pitchFamily="34" charset="0"/>
                        </a:rPr>
                        <a:t>week          Established Routines</a:t>
                      </a:r>
                      <a:endParaRPr lang="en-GB" sz="8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051643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65087D9-DBFC-9DBB-2FE5-BE282EBC4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10782"/>
              </p:ext>
            </p:extLst>
          </p:nvPr>
        </p:nvGraphicFramePr>
        <p:xfrm>
          <a:off x="70530" y="4970788"/>
          <a:ext cx="12029818" cy="1645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228">
                  <a:extLst>
                    <a:ext uri="{9D8B030D-6E8A-4147-A177-3AD203B41FA5}">
                      <a16:colId xmlns:a16="http://schemas.microsoft.com/office/drawing/2014/main" val="644812176"/>
                    </a:ext>
                  </a:extLst>
                </a:gridCol>
                <a:gridCol w="910980">
                  <a:extLst>
                    <a:ext uri="{9D8B030D-6E8A-4147-A177-3AD203B41FA5}">
                      <a16:colId xmlns:a16="http://schemas.microsoft.com/office/drawing/2014/main" val="282618093"/>
                    </a:ext>
                  </a:extLst>
                </a:gridCol>
                <a:gridCol w="1428777">
                  <a:extLst>
                    <a:ext uri="{9D8B030D-6E8A-4147-A177-3AD203B41FA5}">
                      <a16:colId xmlns:a16="http://schemas.microsoft.com/office/drawing/2014/main" val="3426369312"/>
                    </a:ext>
                  </a:extLst>
                </a:gridCol>
                <a:gridCol w="1216763">
                  <a:extLst>
                    <a:ext uri="{9D8B030D-6E8A-4147-A177-3AD203B41FA5}">
                      <a16:colId xmlns:a16="http://schemas.microsoft.com/office/drawing/2014/main" val="2718270650"/>
                    </a:ext>
                  </a:extLst>
                </a:gridCol>
                <a:gridCol w="1163061">
                  <a:extLst>
                    <a:ext uri="{9D8B030D-6E8A-4147-A177-3AD203B41FA5}">
                      <a16:colId xmlns:a16="http://schemas.microsoft.com/office/drawing/2014/main" val="474688132"/>
                    </a:ext>
                  </a:extLst>
                </a:gridCol>
                <a:gridCol w="1115736">
                  <a:extLst>
                    <a:ext uri="{9D8B030D-6E8A-4147-A177-3AD203B41FA5}">
                      <a16:colId xmlns:a16="http://schemas.microsoft.com/office/drawing/2014/main" val="3320371751"/>
                    </a:ext>
                  </a:extLst>
                </a:gridCol>
                <a:gridCol w="1097345">
                  <a:extLst>
                    <a:ext uri="{9D8B030D-6E8A-4147-A177-3AD203B41FA5}">
                      <a16:colId xmlns:a16="http://schemas.microsoft.com/office/drawing/2014/main" val="4289799637"/>
                    </a:ext>
                  </a:extLst>
                </a:gridCol>
                <a:gridCol w="1202982">
                  <a:extLst>
                    <a:ext uri="{9D8B030D-6E8A-4147-A177-3AD203B41FA5}">
                      <a16:colId xmlns:a16="http://schemas.microsoft.com/office/drawing/2014/main" val="1258702128"/>
                    </a:ext>
                  </a:extLst>
                </a:gridCol>
                <a:gridCol w="1202982">
                  <a:extLst>
                    <a:ext uri="{9D8B030D-6E8A-4147-A177-3AD203B41FA5}">
                      <a16:colId xmlns:a16="http://schemas.microsoft.com/office/drawing/2014/main" val="1319331982"/>
                    </a:ext>
                  </a:extLst>
                </a:gridCol>
                <a:gridCol w="1202982">
                  <a:extLst>
                    <a:ext uri="{9D8B030D-6E8A-4147-A177-3AD203B41FA5}">
                      <a16:colId xmlns:a16="http://schemas.microsoft.com/office/drawing/2014/main" val="2166150825"/>
                    </a:ext>
                  </a:extLst>
                </a:gridCol>
                <a:gridCol w="1202982">
                  <a:extLst>
                    <a:ext uri="{9D8B030D-6E8A-4147-A177-3AD203B41FA5}">
                      <a16:colId xmlns:a16="http://schemas.microsoft.com/office/drawing/2014/main" val="408627865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Impact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we evaluate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Do pupils enjoy school?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Is every pupil a reader or being taught to read?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High expectations for all pupils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Do all pupils develop sound literacy and numeracy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Do pupils demonstrate confidence, resilience &amp; independence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Is pupil learning enriched?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Are pupils equipped to make decisions for better health?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Do pupils develop knowledge &amp; understanding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Pupils make progress and achieve well.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305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Accountability measures (examples)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Pupil Council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Pupil Questionnaires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Attendance Data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Participation &amp; achievement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SoundsWrite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Intervention Data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Reading ages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Pupil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Behaviour Data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Attendance Data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Progress Data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Observations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Pupil Work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Work Scrutiny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Timetabled lessons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Observations 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Work Scrutiny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LIFE Skills 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Pupil engagement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SNAP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Measured impact of guest speakers</a:t>
                      </a:r>
                      <a:r>
                        <a:rPr lang="en-GB" sz="8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visits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etc. through pupil questionnaires, lesson engagement etc.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PSHE/Life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Pupil progress data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 observations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Pupil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Intervention impact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335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2533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395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Company>Hope View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Pearce</dc:creator>
  <cp:lastModifiedBy>Bethanie McIntyre</cp:lastModifiedBy>
  <cp:revision>3</cp:revision>
  <dcterms:created xsi:type="dcterms:W3CDTF">2022-11-15T10:50:05Z</dcterms:created>
  <dcterms:modified xsi:type="dcterms:W3CDTF">2023-09-18T12:19:08Z</dcterms:modified>
</cp:coreProperties>
</file>