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484" r:id="rId4"/>
    <p:sldId id="503" r:id="rId5"/>
    <p:sldId id="504" r:id="rId6"/>
    <p:sldId id="505" r:id="rId7"/>
    <p:sldId id="506" r:id="rId8"/>
    <p:sldId id="497" r:id="rId9"/>
    <p:sldId id="495" r:id="rId10"/>
    <p:sldId id="489" r:id="rId11"/>
    <p:sldId id="490" r:id="rId12"/>
    <p:sldId id="491" r:id="rId13"/>
    <p:sldId id="492" r:id="rId14"/>
    <p:sldId id="488" r:id="rId15"/>
    <p:sldId id="487" r:id="rId16"/>
    <p:sldId id="256" r:id="rId17"/>
    <p:sldId id="258" r:id="rId18"/>
    <p:sldId id="263" r:id="rId19"/>
    <p:sldId id="257" r:id="rId20"/>
    <p:sldId id="262" r:id="rId21"/>
    <p:sldId id="260" r:id="rId22"/>
    <p:sldId id="261" r:id="rId23"/>
    <p:sldId id="266" r:id="rId24"/>
    <p:sldId id="267" r:id="rId25"/>
    <p:sldId id="268" r:id="rId26"/>
    <p:sldId id="272" r:id="rId27"/>
    <p:sldId id="498" r:id="rId28"/>
    <p:sldId id="499" r:id="rId29"/>
    <p:sldId id="271" r:id="rId30"/>
    <p:sldId id="276" r:id="rId31"/>
    <p:sldId id="274" r:id="rId32"/>
    <p:sldId id="270" r:id="rId33"/>
    <p:sldId id="275" r:id="rId34"/>
    <p:sldId id="273" r:id="rId35"/>
    <p:sldId id="507" r:id="rId36"/>
    <p:sldId id="493" r:id="rId37"/>
    <p:sldId id="494" r:id="rId38"/>
    <p:sldId id="500" r:id="rId39"/>
    <p:sldId id="501" r:id="rId40"/>
    <p:sldId id="5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57E64-D706-FBF5-A35C-49F82102F3C6}" v="24" dt="2024-03-11T11:37:43.683"/>
    <p1510:client id="{33FC06A7-B8AD-AD95-2655-152379FD4757}" v="354" dt="2024-03-11T15:22:07.623"/>
    <p1510:client id="{467540BE-DC32-84EF-D01F-BCE65ED9A0F7}" v="2169" dt="2024-03-12T09:13:29.978"/>
    <p1510:client id="{80075C0E-F9C1-4DC4-49FA-5EC8F637A6BD}" v="180" dt="2024-03-11T08:27:26.332"/>
    <p1510:client id="{8B14C41B-5116-CB4C-FC9D-364578AB2643}" v="900" dt="2024-03-11T10:41:5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5:22:06.695"/>
    </inkml:context>
    <inkml:brush xml:id="br0">
      <inkml:brushProperty name="width" value="0.05" units="cm"/>
      <inkml:brushProperty name="height" value="0.05" units="cm"/>
    </inkml:brush>
  </inkml:definitions>
  <inkml:trace contextRef="#ctx0" brushRef="#br0">1 1 16388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5:22:06.695"/>
    </inkml:context>
    <inkml:brush xml:id="br0">
      <inkml:brushProperty name="width" value="0.05" units="cm"/>
      <inkml:brushProperty name="height" value="0.05" units="cm"/>
    </inkml:brush>
  </inkml:definitions>
  <inkml:trace contextRef="#ctx0" brushRef="#br0">1 1 16388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5:22:06.695"/>
    </inkml:context>
    <inkml:brush xml:id="br0">
      <inkml:brushProperty name="width" value="0.05" units="cm"/>
      <inkml:brushProperty name="height" value="0.05" units="cm"/>
    </inkml:brush>
  </inkml:definitions>
  <inkml:trace contextRef="#ctx0" brushRef="#br0">1 1 16388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5:22:06.695"/>
    </inkml:context>
    <inkml:brush xml:id="br0">
      <inkml:brushProperty name="width" value="0.05" units="cm"/>
      <inkml:brushProperty name="height" value="0.05" units="cm"/>
    </inkml:brush>
  </inkml:definitions>
  <inkml:trace contextRef="#ctx0" brushRef="#br0">1 1 16388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15:22:06.695"/>
    </inkml:context>
    <inkml:brush xml:id="br0">
      <inkml:brushProperty name="width" value="0.05" units="cm"/>
      <inkml:brushProperty name="height" value="0.05" units="cm"/>
    </inkml:brush>
  </inkml:definitions>
  <inkml:trace contextRef="#ctx0" brushRef="#br0">1 1 16388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93DAF-EC81-47EC-9791-B490AD4E95D6}" type="datetimeFigureOut">
              <a:t>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39B44-99CD-42C4-BE53-ECE7A220EE29}" type="slidenum">
              <a:t>‹#›</a:t>
            </a:fld>
            <a:endParaRPr lang="en-GB"/>
          </a:p>
        </p:txBody>
      </p:sp>
    </p:spTree>
    <p:extLst>
      <p:ext uri="{BB962C8B-B14F-4D97-AF65-F5344CB8AC3E}">
        <p14:creationId xmlns:p14="http://schemas.microsoft.com/office/powerpoint/2010/main" val="321381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a:t>
            </a:fld>
            <a:endParaRPr lang="en-GB"/>
          </a:p>
        </p:txBody>
      </p:sp>
    </p:spTree>
    <p:extLst>
      <p:ext uri="{BB962C8B-B14F-4D97-AF65-F5344CB8AC3E}">
        <p14:creationId xmlns:p14="http://schemas.microsoft.com/office/powerpoint/2010/main" val="390499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10</a:t>
            </a:fld>
            <a:endParaRPr lang="en-GB"/>
          </a:p>
        </p:txBody>
      </p:sp>
    </p:spTree>
    <p:extLst>
      <p:ext uri="{BB962C8B-B14F-4D97-AF65-F5344CB8AC3E}">
        <p14:creationId xmlns:p14="http://schemas.microsoft.com/office/powerpoint/2010/main" val="1344677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11</a:t>
            </a:fld>
            <a:endParaRPr lang="en-GB"/>
          </a:p>
        </p:txBody>
      </p:sp>
    </p:spTree>
    <p:extLst>
      <p:ext uri="{BB962C8B-B14F-4D97-AF65-F5344CB8AC3E}">
        <p14:creationId xmlns:p14="http://schemas.microsoft.com/office/powerpoint/2010/main" val="3160394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12</a:t>
            </a:fld>
            <a:endParaRPr lang="en-GB"/>
          </a:p>
        </p:txBody>
      </p:sp>
    </p:spTree>
    <p:extLst>
      <p:ext uri="{BB962C8B-B14F-4D97-AF65-F5344CB8AC3E}">
        <p14:creationId xmlns:p14="http://schemas.microsoft.com/office/powerpoint/2010/main" val="195529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13</a:t>
            </a:fld>
            <a:endParaRPr lang="en-GB"/>
          </a:p>
        </p:txBody>
      </p:sp>
    </p:spTree>
    <p:extLst>
      <p:ext uri="{BB962C8B-B14F-4D97-AF65-F5344CB8AC3E}">
        <p14:creationId xmlns:p14="http://schemas.microsoft.com/office/powerpoint/2010/main" val="1827187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14</a:t>
            </a:fld>
            <a:endParaRPr lang="en-GB"/>
          </a:p>
        </p:txBody>
      </p:sp>
    </p:spTree>
    <p:extLst>
      <p:ext uri="{BB962C8B-B14F-4D97-AF65-F5344CB8AC3E}">
        <p14:creationId xmlns:p14="http://schemas.microsoft.com/office/powerpoint/2010/main" val="465040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15</a:t>
            </a:fld>
            <a:endParaRPr lang="en-GB"/>
          </a:p>
        </p:txBody>
      </p:sp>
    </p:spTree>
    <p:extLst>
      <p:ext uri="{BB962C8B-B14F-4D97-AF65-F5344CB8AC3E}">
        <p14:creationId xmlns:p14="http://schemas.microsoft.com/office/powerpoint/2010/main" val="3289266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16</a:t>
            </a:fld>
            <a:endParaRPr lang="en-GB"/>
          </a:p>
        </p:txBody>
      </p:sp>
    </p:spTree>
    <p:extLst>
      <p:ext uri="{BB962C8B-B14F-4D97-AF65-F5344CB8AC3E}">
        <p14:creationId xmlns:p14="http://schemas.microsoft.com/office/powerpoint/2010/main" val="399211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17</a:t>
            </a:fld>
            <a:endParaRPr lang="en-GB"/>
          </a:p>
        </p:txBody>
      </p:sp>
    </p:spTree>
    <p:extLst>
      <p:ext uri="{BB962C8B-B14F-4D97-AF65-F5344CB8AC3E}">
        <p14:creationId xmlns:p14="http://schemas.microsoft.com/office/powerpoint/2010/main" val="168310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18</a:t>
            </a:fld>
            <a:endParaRPr lang="en-GB"/>
          </a:p>
        </p:txBody>
      </p:sp>
    </p:spTree>
    <p:extLst>
      <p:ext uri="{BB962C8B-B14F-4D97-AF65-F5344CB8AC3E}">
        <p14:creationId xmlns:p14="http://schemas.microsoft.com/office/powerpoint/2010/main" val="420919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19</a:t>
            </a:fld>
            <a:endParaRPr lang="en-GB"/>
          </a:p>
        </p:txBody>
      </p:sp>
    </p:spTree>
    <p:extLst>
      <p:ext uri="{BB962C8B-B14F-4D97-AF65-F5344CB8AC3E}">
        <p14:creationId xmlns:p14="http://schemas.microsoft.com/office/powerpoint/2010/main" val="383127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a:t>
            </a:fld>
            <a:endParaRPr lang="en-GB"/>
          </a:p>
        </p:txBody>
      </p:sp>
    </p:spTree>
    <p:extLst>
      <p:ext uri="{BB962C8B-B14F-4D97-AF65-F5344CB8AC3E}">
        <p14:creationId xmlns:p14="http://schemas.microsoft.com/office/powerpoint/2010/main" val="254834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20</a:t>
            </a:fld>
            <a:endParaRPr lang="en-GB"/>
          </a:p>
        </p:txBody>
      </p:sp>
    </p:spTree>
    <p:extLst>
      <p:ext uri="{BB962C8B-B14F-4D97-AF65-F5344CB8AC3E}">
        <p14:creationId xmlns:p14="http://schemas.microsoft.com/office/powerpoint/2010/main" val="2495796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21</a:t>
            </a:fld>
            <a:endParaRPr lang="en-GB"/>
          </a:p>
        </p:txBody>
      </p:sp>
    </p:spTree>
    <p:extLst>
      <p:ext uri="{BB962C8B-B14F-4D97-AF65-F5344CB8AC3E}">
        <p14:creationId xmlns:p14="http://schemas.microsoft.com/office/powerpoint/2010/main" val="3079092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22</a:t>
            </a:fld>
            <a:endParaRPr lang="en-GB"/>
          </a:p>
        </p:txBody>
      </p:sp>
    </p:spTree>
    <p:extLst>
      <p:ext uri="{BB962C8B-B14F-4D97-AF65-F5344CB8AC3E}">
        <p14:creationId xmlns:p14="http://schemas.microsoft.com/office/powerpoint/2010/main" val="353888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23</a:t>
            </a:fld>
            <a:endParaRPr lang="en-GB"/>
          </a:p>
        </p:txBody>
      </p:sp>
    </p:spTree>
    <p:extLst>
      <p:ext uri="{BB962C8B-B14F-4D97-AF65-F5344CB8AC3E}">
        <p14:creationId xmlns:p14="http://schemas.microsoft.com/office/powerpoint/2010/main" val="345836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24</a:t>
            </a:fld>
            <a:endParaRPr lang="en-GB"/>
          </a:p>
        </p:txBody>
      </p:sp>
    </p:spTree>
    <p:extLst>
      <p:ext uri="{BB962C8B-B14F-4D97-AF65-F5344CB8AC3E}">
        <p14:creationId xmlns:p14="http://schemas.microsoft.com/office/powerpoint/2010/main" val="457381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25</a:t>
            </a:fld>
            <a:endParaRPr lang="en-GB"/>
          </a:p>
        </p:txBody>
      </p:sp>
    </p:spTree>
    <p:extLst>
      <p:ext uri="{BB962C8B-B14F-4D97-AF65-F5344CB8AC3E}">
        <p14:creationId xmlns:p14="http://schemas.microsoft.com/office/powerpoint/2010/main" val="132490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26</a:t>
            </a:fld>
            <a:endParaRPr lang="en-GB"/>
          </a:p>
        </p:txBody>
      </p:sp>
    </p:spTree>
    <p:extLst>
      <p:ext uri="{BB962C8B-B14F-4D97-AF65-F5344CB8AC3E}">
        <p14:creationId xmlns:p14="http://schemas.microsoft.com/office/powerpoint/2010/main" val="134338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27</a:t>
            </a:fld>
            <a:endParaRPr lang="en-GB"/>
          </a:p>
        </p:txBody>
      </p:sp>
    </p:spTree>
    <p:extLst>
      <p:ext uri="{BB962C8B-B14F-4D97-AF65-F5344CB8AC3E}">
        <p14:creationId xmlns:p14="http://schemas.microsoft.com/office/powerpoint/2010/main" val="328161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28</a:t>
            </a:fld>
            <a:endParaRPr lang="en-GB"/>
          </a:p>
        </p:txBody>
      </p:sp>
    </p:spTree>
    <p:extLst>
      <p:ext uri="{BB962C8B-B14F-4D97-AF65-F5344CB8AC3E}">
        <p14:creationId xmlns:p14="http://schemas.microsoft.com/office/powerpoint/2010/main" val="330056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29</a:t>
            </a:fld>
            <a:endParaRPr lang="en-GB"/>
          </a:p>
        </p:txBody>
      </p:sp>
    </p:spTree>
    <p:extLst>
      <p:ext uri="{BB962C8B-B14F-4D97-AF65-F5344CB8AC3E}">
        <p14:creationId xmlns:p14="http://schemas.microsoft.com/office/powerpoint/2010/main" val="298849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a:t>
            </a:fld>
            <a:endParaRPr lang="en-GB"/>
          </a:p>
        </p:txBody>
      </p:sp>
    </p:spTree>
    <p:extLst>
      <p:ext uri="{BB962C8B-B14F-4D97-AF65-F5344CB8AC3E}">
        <p14:creationId xmlns:p14="http://schemas.microsoft.com/office/powerpoint/2010/main" val="3918489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30</a:t>
            </a:fld>
            <a:endParaRPr lang="en-GB"/>
          </a:p>
        </p:txBody>
      </p:sp>
    </p:spTree>
    <p:extLst>
      <p:ext uri="{BB962C8B-B14F-4D97-AF65-F5344CB8AC3E}">
        <p14:creationId xmlns:p14="http://schemas.microsoft.com/office/powerpoint/2010/main" val="287893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31</a:t>
            </a:fld>
            <a:endParaRPr lang="en-GB"/>
          </a:p>
        </p:txBody>
      </p:sp>
    </p:spTree>
    <p:extLst>
      <p:ext uri="{BB962C8B-B14F-4D97-AF65-F5344CB8AC3E}">
        <p14:creationId xmlns:p14="http://schemas.microsoft.com/office/powerpoint/2010/main" val="2655194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32</a:t>
            </a:fld>
            <a:endParaRPr lang="en-GB"/>
          </a:p>
        </p:txBody>
      </p:sp>
    </p:spTree>
    <p:extLst>
      <p:ext uri="{BB962C8B-B14F-4D97-AF65-F5344CB8AC3E}">
        <p14:creationId xmlns:p14="http://schemas.microsoft.com/office/powerpoint/2010/main" val="20834047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33</a:t>
            </a:fld>
            <a:endParaRPr lang="en-GB"/>
          </a:p>
        </p:txBody>
      </p:sp>
    </p:spTree>
    <p:extLst>
      <p:ext uri="{BB962C8B-B14F-4D97-AF65-F5344CB8AC3E}">
        <p14:creationId xmlns:p14="http://schemas.microsoft.com/office/powerpoint/2010/main" val="235690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34</a:t>
            </a:fld>
            <a:endParaRPr lang="en-GB"/>
          </a:p>
        </p:txBody>
      </p:sp>
    </p:spTree>
    <p:extLst>
      <p:ext uri="{BB962C8B-B14F-4D97-AF65-F5344CB8AC3E}">
        <p14:creationId xmlns:p14="http://schemas.microsoft.com/office/powerpoint/2010/main" val="742508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35</a:t>
            </a:fld>
            <a:endParaRPr lang="en-GB"/>
          </a:p>
        </p:txBody>
      </p:sp>
    </p:spTree>
    <p:extLst>
      <p:ext uri="{BB962C8B-B14F-4D97-AF65-F5344CB8AC3E}">
        <p14:creationId xmlns:p14="http://schemas.microsoft.com/office/powerpoint/2010/main" val="329612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36</a:t>
            </a:fld>
            <a:endParaRPr lang="en-GB"/>
          </a:p>
        </p:txBody>
      </p:sp>
    </p:spTree>
    <p:extLst>
      <p:ext uri="{BB962C8B-B14F-4D97-AF65-F5344CB8AC3E}">
        <p14:creationId xmlns:p14="http://schemas.microsoft.com/office/powerpoint/2010/main" val="2111704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37</a:t>
            </a:fld>
            <a:endParaRPr lang="en-GB"/>
          </a:p>
        </p:txBody>
      </p:sp>
    </p:spTree>
    <p:extLst>
      <p:ext uri="{BB962C8B-B14F-4D97-AF65-F5344CB8AC3E}">
        <p14:creationId xmlns:p14="http://schemas.microsoft.com/office/powerpoint/2010/main" val="3588572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38</a:t>
            </a:fld>
            <a:endParaRPr lang="en-GB"/>
          </a:p>
        </p:txBody>
      </p:sp>
    </p:spTree>
    <p:extLst>
      <p:ext uri="{BB962C8B-B14F-4D97-AF65-F5344CB8AC3E}">
        <p14:creationId xmlns:p14="http://schemas.microsoft.com/office/powerpoint/2010/main" val="324829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4</a:t>
            </a:fld>
            <a:endParaRPr lang="en-GB"/>
          </a:p>
        </p:txBody>
      </p:sp>
    </p:spTree>
    <p:extLst>
      <p:ext uri="{BB962C8B-B14F-4D97-AF65-F5344CB8AC3E}">
        <p14:creationId xmlns:p14="http://schemas.microsoft.com/office/powerpoint/2010/main" val="2915461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5</a:t>
            </a:fld>
            <a:endParaRPr lang="en-GB"/>
          </a:p>
        </p:txBody>
      </p:sp>
    </p:spTree>
    <p:extLst>
      <p:ext uri="{BB962C8B-B14F-4D97-AF65-F5344CB8AC3E}">
        <p14:creationId xmlns:p14="http://schemas.microsoft.com/office/powerpoint/2010/main" val="393249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6</a:t>
            </a:fld>
            <a:endParaRPr lang="en-GB"/>
          </a:p>
        </p:txBody>
      </p:sp>
    </p:spTree>
    <p:extLst>
      <p:ext uri="{BB962C8B-B14F-4D97-AF65-F5344CB8AC3E}">
        <p14:creationId xmlns:p14="http://schemas.microsoft.com/office/powerpoint/2010/main" val="264935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7</a:t>
            </a:fld>
            <a:endParaRPr lang="en-GB"/>
          </a:p>
        </p:txBody>
      </p:sp>
    </p:spTree>
    <p:extLst>
      <p:ext uri="{BB962C8B-B14F-4D97-AF65-F5344CB8AC3E}">
        <p14:creationId xmlns:p14="http://schemas.microsoft.com/office/powerpoint/2010/main" val="344658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8</a:t>
            </a:fld>
            <a:endParaRPr lang="en-GB"/>
          </a:p>
        </p:txBody>
      </p:sp>
    </p:spTree>
    <p:extLst>
      <p:ext uri="{BB962C8B-B14F-4D97-AF65-F5344CB8AC3E}">
        <p14:creationId xmlns:p14="http://schemas.microsoft.com/office/powerpoint/2010/main" val="673113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FC39B44-99CD-42C4-BE53-ECE7A220EE29}" type="slidenum">
              <a:t>9</a:t>
            </a:fld>
            <a:endParaRPr lang="en-GB"/>
          </a:p>
        </p:txBody>
      </p:sp>
    </p:spTree>
    <p:extLst>
      <p:ext uri="{BB962C8B-B14F-4D97-AF65-F5344CB8AC3E}">
        <p14:creationId xmlns:p14="http://schemas.microsoft.com/office/powerpoint/2010/main" val="65625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D22F2-F4DA-4F02-9615-2D3D5A18E9B2}" type="datetime2">
              <a:rPr lang="en-GB" smtClean="0"/>
              <a:t>Tuesday, 12 March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68309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F7E02-1EAA-48E7-A060-FF87F327C3D1}" type="datetime2">
              <a:rPr lang="en-GB" smtClean="0"/>
              <a:t>Tuesday, 12 March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84547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C51689-3557-46C5-A30B-F748FDDA2DAC}" type="datetime2">
              <a:rPr lang="en-GB" smtClean="0"/>
              <a:t>Tuesday, 12 March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37867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3097-38EA-4267-BA42-4E58FD148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E934B7-5EBA-4CF9-8243-71C1832F4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45DD3B-22D5-4F88-8E7F-02CB5F88B9AB}"/>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85FECDD2-F498-4498-9420-3B4D90D2A7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7B9AC-1FC4-4EE1-8607-8653410ECFFD}"/>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321673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FBAA-4FD7-4707-A419-EDB3E5533F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646E0-BF50-4DA2-BC70-2C530DB5FE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8DEE5-360B-42E2-A490-C9FBE52C2CC2}"/>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00E80937-FE73-4F32-81A3-D7ACA9F4F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60548-466A-4113-9F07-0CD45BC70AA1}"/>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424265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5980-EA51-4512-87A6-E45CB4AE2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4FC3DE-3531-4373-8740-D8ACF9A77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D9D93-4FEA-48BC-8E21-E457B7AA5D6D}"/>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034389E9-63C2-4218-B999-3E939EAB1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6C1B9-9A11-4BFC-AD99-3AEAF6EBDFC2}"/>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237180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891E-7C49-41E9-AAAA-2D8553FC88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ADC5B8-1F46-4488-8736-13EAAA86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53153A-E858-42C9-AA40-D55AD83931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F9D896-DE3D-4602-856B-9404788293E9}"/>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6" name="Footer Placeholder 5">
            <a:extLst>
              <a:ext uri="{FF2B5EF4-FFF2-40B4-BE49-F238E27FC236}">
                <a16:creationId xmlns:a16="http://schemas.microsoft.com/office/drawing/2014/main" id="{7E830085-C456-48E7-AF4E-D74A73C0F1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C3D373C-EF3C-4AFC-926C-CFD603680EEE}"/>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949156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80C9-485B-4286-A5EA-9C91016A63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B7FD10-8243-4038-9A25-0DE6F5012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32C7B-C1A8-47D9-94B9-5EB638E578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82C891-0A45-4022-9C91-8ED04319E7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CED78-9506-4C70-A636-B693E9657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A029F9-3E9C-42E5-B119-BA21B1659BB6}"/>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8" name="Footer Placeholder 7">
            <a:extLst>
              <a:ext uri="{FF2B5EF4-FFF2-40B4-BE49-F238E27FC236}">
                <a16:creationId xmlns:a16="http://schemas.microsoft.com/office/drawing/2014/main" id="{3639FBC8-43B9-4EDC-A3DC-7DED6BDA27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7EFEA-713F-4429-AC2B-B05B258617F7}"/>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1259114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5799-084C-4670-8213-7C2CB0DBB7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4D3A37-3235-4087-AA35-701DE88F8294}"/>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4" name="Footer Placeholder 3">
            <a:extLst>
              <a:ext uri="{FF2B5EF4-FFF2-40B4-BE49-F238E27FC236}">
                <a16:creationId xmlns:a16="http://schemas.microsoft.com/office/drawing/2014/main" id="{B0004C12-426B-4CA2-AE73-00427C77D6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61A52E-2A23-4790-8279-A9402517FDF3}"/>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1482076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0ED78-5D75-4E1F-A09C-0E1C1099E37E}"/>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3" name="Footer Placeholder 2">
            <a:extLst>
              <a:ext uri="{FF2B5EF4-FFF2-40B4-BE49-F238E27FC236}">
                <a16:creationId xmlns:a16="http://schemas.microsoft.com/office/drawing/2014/main" id="{F18704BE-25D8-4824-84B4-90439E133C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0E6BFB-9D77-4806-8211-7C70DEA94F26}"/>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220278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18CB-96C1-4B19-B5E4-63DAC7714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9A59E7-5BAD-4F5E-974F-ECED8E858F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B69EBE-3BA9-4E30-AC25-60FAE8B06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5AF37-2AF2-4975-9563-8296A685FE28}"/>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6" name="Footer Placeholder 5">
            <a:extLst>
              <a:ext uri="{FF2B5EF4-FFF2-40B4-BE49-F238E27FC236}">
                <a16:creationId xmlns:a16="http://schemas.microsoft.com/office/drawing/2014/main" id="{8A34CCBB-1F59-41D4-ADCA-BFDBF2176C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26FA83-F4C8-4DC9-ABA1-AC205B586461}"/>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426624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2802C-C01B-4A2E-B01B-58AB3A73CA8B}" type="datetime2">
              <a:rPr lang="en-GB" smtClean="0"/>
              <a:t>Tuesday, 12 March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869278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A9C1-FB4E-4071-9C01-D3B75BF81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E12C19-DE13-4A7F-AD2C-4639BD181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C9EE67-A597-4AF1-B281-3A3CFD2B4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6117C-CAA8-4584-A4E6-9F164C55F288}"/>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6" name="Footer Placeholder 5">
            <a:extLst>
              <a:ext uri="{FF2B5EF4-FFF2-40B4-BE49-F238E27FC236}">
                <a16:creationId xmlns:a16="http://schemas.microsoft.com/office/drawing/2014/main" id="{FD51323A-8368-4CB3-946F-9BEB7B1CEE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84BD0F-1316-4C1B-9F1E-1D6C58EB080E}"/>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313444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D486-762C-4F41-9579-3113CF06C3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53A7D-268F-44C7-B07C-A8856977CF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9DB64-34B6-4D72-B63D-F86708B9ECF9}"/>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BBFC7A72-AAF6-43F2-8807-CD8504F410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6C41D-F5E9-491F-8A93-4C8E2A7100E9}"/>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3403981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EAF0D-1248-49DD-A449-F7E1F2912F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7BB79-CA6F-452F-9965-2F345E5E0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11513B-64B6-4034-A177-844EC3A68A24}"/>
              </a:ext>
            </a:extLst>
          </p:cNvPr>
          <p:cNvSpPr>
            <a:spLocks noGrp="1"/>
          </p:cNvSpPr>
          <p:nvPr>
            <p:ph type="dt" sz="half" idx="10"/>
          </p:nvPr>
        </p:nvSpPr>
        <p:spPr/>
        <p:txBody>
          <a:body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BDC0EE0D-C35A-41D3-B4F1-024AAEA989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54ECC-2E97-4888-AC8F-6C5860BDC94F}"/>
              </a:ext>
            </a:extLst>
          </p:cNvPr>
          <p:cNvSpPr>
            <a:spLocks noGrp="1"/>
          </p:cNvSpPr>
          <p:nvPr>
            <p:ph type="sldNum" sz="quarter" idx="12"/>
          </p:nvPr>
        </p:nvSpPr>
        <p:spPr/>
        <p:txBody>
          <a:bodyPr/>
          <a:lstStyle/>
          <a:p>
            <a:fld id="{891DE86C-9EBB-4B08-8D55-36C9887427CC}" type="slidenum">
              <a:rPr lang="en-GB" smtClean="0"/>
              <a:t>‹#›</a:t>
            </a:fld>
            <a:endParaRPr lang="en-GB"/>
          </a:p>
        </p:txBody>
      </p:sp>
    </p:spTree>
    <p:extLst>
      <p:ext uri="{BB962C8B-B14F-4D97-AF65-F5344CB8AC3E}">
        <p14:creationId xmlns:p14="http://schemas.microsoft.com/office/powerpoint/2010/main" val="422280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BF15A-9AFA-4C6A-B6C4-C992179B880C}"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001478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BF15A-9AFA-4C6A-B6C4-C992179B880C}"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575255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BF15A-9AFA-4C6A-B6C4-C992179B880C}"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83844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BF15A-9AFA-4C6A-B6C4-C992179B880C}"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2253797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BF15A-9AFA-4C6A-B6C4-C992179B880C}"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273663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BF15A-9AFA-4C6A-B6C4-C992179B880C}"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16450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BF15A-9AFA-4C6A-B6C4-C992179B880C}" type="datetimeFigureOut">
              <a:rPr lang="en-GB" smtClean="0"/>
              <a:t>12/03/2024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290141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286E6E-BEB3-410D-A807-BFC89A401D4F}" type="datetime2">
              <a:rPr lang="en-GB" smtClean="0"/>
              <a:t>Tuesday, 12 March 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496359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BF15A-9AFA-4C6A-B6C4-C992179B880C}"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263700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BF15A-9AFA-4C6A-B6C4-C992179B880C}"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036738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BF15A-9AFA-4C6A-B6C4-C992179B880C}"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68790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BF15A-9AFA-4C6A-B6C4-C992179B880C}"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4089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09C4BA-1D62-49AC-802D-30CCAE2E41C9}" type="datetime2">
              <a:rPr lang="en-GB" smtClean="0"/>
              <a:t>Tuesday, 12 March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411631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8ECD9C-B480-4DC5-9111-4A005470F7CF}" type="datetime2">
              <a:rPr lang="en-GB" smtClean="0"/>
              <a:t>Tuesday, 12 March 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57771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6B6A5-E972-468A-B037-0D3E9D3F4B2A}" type="datetime2">
              <a:rPr lang="en-GB" smtClean="0"/>
              <a:t>Tuesday, 12 March 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7749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25F24-D874-4251-8FA7-F94379E9EBA9}" type="datetime2">
              <a:rPr lang="en-GB" smtClean="0"/>
              <a:t>Tuesday, 12 March 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86635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DAFF22-727E-4193-AF6E-EE31B17F3367}" type="datetime2">
              <a:rPr lang="en-GB" smtClean="0"/>
              <a:t>Tuesday, 12 March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339227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5028CB-7D3F-4A94-A930-49833B008E43}" type="datetime2">
              <a:rPr lang="en-GB" smtClean="0"/>
              <a:t>Tuesday, 12 March 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5830AD-68D4-46A1-B822-53B0D9562C9F}" type="slidenum">
              <a:rPr lang="en-GB" smtClean="0"/>
              <a:t>‹#›</a:t>
            </a:fld>
            <a:endParaRPr lang="en-GB"/>
          </a:p>
        </p:txBody>
      </p:sp>
    </p:spTree>
    <p:extLst>
      <p:ext uri="{BB962C8B-B14F-4D97-AF65-F5344CB8AC3E}">
        <p14:creationId xmlns:p14="http://schemas.microsoft.com/office/powerpoint/2010/main" val="14302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DE37F-0197-4B66-A3C4-295A4AC5CF81}" type="datetime2">
              <a:rPr lang="en-GB" smtClean="0"/>
              <a:t>Tuesday, 12 March 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830AD-68D4-46A1-B822-53B0D9562C9F}" type="slidenum">
              <a:rPr lang="en-GB" smtClean="0"/>
              <a:t>‹#›</a:t>
            </a:fld>
            <a:endParaRPr lang="en-GB"/>
          </a:p>
        </p:txBody>
      </p:sp>
    </p:spTree>
    <p:extLst>
      <p:ext uri="{BB962C8B-B14F-4D97-AF65-F5344CB8AC3E}">
        <p14:creationId xmlns:p14="http://schemas.microsoft.com/office/powerpoint/2010/main" val="1785651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B81BB-7E79-492B-ACE9-391825AD6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3B8BBA-F86B-4EC9-9A1B-8E95ED57E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F057D6-2AAE-4176-AE24-6B2C01ED9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7079E-F641-4F21-8C65-6274D458A694}" type="datetimeFigureOut">
              <a:rPr lang="en-GB" smtClean="0"/>
              <a:t>12/03/2024</a:t>
            </a:fld>
            <a:endParaRPr lang="en-GB"/>
          </a:p>
        </p:txBody>
      </p:sp>
      <p:sp>
        <p:nvSpPr>
          <p:cNvPr id="5" name="Footer Placeholder 4">
            <a:extLst>
              <a:ext uri="{FF2B5EF4-FFF2-40B4-BE49-F238E27FC236}">
                <a16:creationId xmlns:a16="http://schemas.microsoft.com/office/drawing/2014/main" id="{488E2002-1730-406B-B920-EFF4A280F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864C05-ACCA-41A0-AC35-0B877E9CF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DE86C-9EBB-4B08-8D55-36C9887427CC}" type="slidenum">
              <a:rPr lang="en-GB" smtClean="0"/>
              <a:t>‹#›</a:t>
            </a:fld>
            <a:endParaRPr lang="en-GB"/>
          </a:p>
        </p:txBody>
      </p:sp>
    </p:spTree>
    <p:extLst>
      <p:ext uri="{BB962C8B-B14F-4D97-AF65-F5344CB8AC3E}">
        <p14:creationId xmlns:p14="http://schemas.microsoft.com/office/powerpoint/2010/main" val="1698868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F15A-9AFA-4C6A-B6C4-C992179B880C}" type="datetimeFigureOut">
              <a:rPr lang="en-GB" smtClean="0"/>
              <a:t>12/03/2024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830AD-68D4-46A1-B822-53B0D9562C9F}" type="slidenum">
              <a:rPr lang="en-GB" smtClean="0"/>
              <a:t>‹#›</a:t>
            </a:fld>
            <a:endParaRPr lang="en-GB"/>
          </a:p>
        </p:txBody>
      </p:sp>
    </p:spTree>
    <p:extLst>
      <p:ext uri="{BB962C8B-B14F-4D97-AF65-F5344CB8AC3E}">
        <p14:creationId xmlns:p14="http://schemas.microsoft.com/office/powerpoint/2010/main" val="19495193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hyperlink" Target="https://www.mrbartonmaths.com/index.html" TargetMode="External"/><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hyperlink" Target="https://www.mathsgenie.co.uk/gcse.html" TargetMode="External"/><Relationship Id="rId12"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bbc.co.uk/bitesize/examspecs/z8sg6fr" TargetMode="External"/><Relationship Id="rId11" Type="http://schemas.openxmlformats.org/officeDocument/2006/relationships/hyperlink" Target="https://www.khanacademy.org/math" TargetMode="External"/><Relationship Id="rId5" Type="http://schemas.openxmlformats.org/officeDocument/2006/relationships/hyperlink" Target="http://www.mymaths.co.uk/" TargetMode="External"/><Relationship Id="rId10" Type="http://schemas.openxmlformats.org/officeDocument/2006/relationships/hyperlink" Target="https://www.1stclassmaths.com/exam-papers" TargetMode="External"/><Relationship Id="rId4" Type="http://schemas.openxmlformats.org/officeDocument/2006/relationships/image" Target="../media/image7.png"/><Relationship Id="rId9" Type="http://schemas.openxmlformats.org/officeDocument/2006/relationships/hyperlink" Target="https://mmerevise.co.uk/gcse-maths-revis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hyperlink" Target="https://www.aqa.org.uk/subjects/science/elc/science-5960/subject-content/component-5-physics-energy,-forces-and-the-structure-of-matter" TargetMode="External"/><Relationship Id="rId3" Type="http://schemas.openxmlformats.org/officeDocument/2006/relationships/image" Target="../media/image1.png"/><Relationship Id="rId7" Type="http://schemas.openxmlformats.org/officeDocument/2006/relationships/hyperlink" Target="https://www.aqa.org.uk/subjects/science/elc/science-5960/subject-content/component-4-chemistry-chemistry-in-our-world"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hyperlink" Target="https://www.aqa.org.uk/subjects/science/elc/science-5960/subject-content/component-3-chemistry-elements,-mixtures-and-compounds" TargetMode="External"/><Relationship Id="rId5" Type="http://schemas.openxmlformats.org/officeDocument/2006/relationships/hyperlink" Target="https://www.aqa.org.uk/subjects/science/elc/science-5960/subject-content/component-2-biology-environment,-evolution-and-inheritance" TargetMode="External"/><Relationship Id="rId10" Type="http://schemas.openxmlformats.org/officeDocument/2006/relationships/image" Target="../media/image20.jpeg"/><Relationship Id="rId4" Type="http://schemas.openxmlformats.org/officeDocument/2006/relationships/hyperlink" Target="https://www.aqa.org.uk/subjects/science/elc/science-5960/subject-content/component-1-biology-the-human-body" TargetMode="External"/><Relationship Id="rId9" Type="http://schemas.openxmlformats.org/officeDocument/2006/relationships/hyperlink" Target="https://www.aqa.org.uk/subjects/science/elc/science-5960/subject-content/component-6-physics-electricity,-magnetism-and-wav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ustomXml" Target="../ink/ink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hyperlink" Target="https://www.footprints-science.co.uk/"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hyperlink" Target="mailto:leonteeutalia22@gmail.com" TargetMode="External"/><Relationship Id="rId4" Type="http://schemas.openxmlformats.org/officeDocument/2006/relationships/hyperlink" Target="https://www.savemyexams.co.uk/" TargetMode="External"/><Relationship Id="rId9" Type="http://schemas.openxmlformats.org/officeDocument/2006/relationships/hyperlink" Target="http://www.educake.co.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hyperlink" Target="https://www.bbc.co.uk/bitesize/examspecs/zw488mn" TargetMode="External"/><Relationship Id="rId4" Type="http://schemas.openxmlformats.org/officeDocument/2006/relationships/hyperlink" Target="https://www.youtube.com/watch?v=CX2IYWggEBc"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33.xml"/><Relationship Id="rId1" Type="http://schemas.openxmlformats.org/officeDocument/2006/relationships/slideLayout" Target="../slideLayouts/slideLayout27.xml"/><Relationship Id="rId6" Type="http://schemas.openxmlformats.org/officeDocument/2006/relationships/image" Target="../media/image30.png"/><Relationship Id="rId5" Type="http://schemas.openxmlformats.org/officeDocument/2006/relationships/hyperlink" Target="mailto:eutalia.leonte@hopeviewschool.co.uk" TargetMode="External"/><Relationship Id="rId4" Type="http://schemas.openxmlformats.org/officeDocument/2006/relationships/image" Target="../media/image29.jpeg"/><Relationship Id="rId9" Type="http://schemas.openxmlformats.org/officeDocument/2006/relationships/image" Target="../media/image33.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kerboodle.co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mrbartonmaths.com/index.html" TargetMode="External"/><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hyperlink" Target="https://www.mathsgenie.co.uk/gcse.html" TargetMode="External"/><Relationship Id="rId12"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bbc.co.uk/bitesize/examspecs/z8sg6fr" TargetMode="External"/><Relationship Id="rId11" Type="http://schemas.openxmlformats.org/officeDocument/2006/relationships/hyperlink" Target="https://www.khanacademy.org/math" TargetMode="External"/><Relationship Id="rId5" Type="http://schemas.openxmlformats.org/officeDocument/2006/relationships/hyperlink" Target="http://www.mymaths.co.uk/" TargetMode="External"/><Relationship Id="rId10" Type="http://schemas.openxmlformats.org/officeDocument/2006/relationships/hyperlink" Target="https://www.1stclassmaths.com/exam-papers" TargetMode="External"/><Relationship Id="rId4" Type="http://schemas.openxmlformats.org/officeDocument/2006/relationships/image" Target="../media/image7.png"/><Relationship Id="rId9" Type="http://schemas.openxmlformats.org/officeDocument/2006/relationships/hyperlink" Target="https://mmerevise.co.uk/gcse-maths-revi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5" name="TextBox 4">
            <a:extLst>
              <a:ext uri="{FF2B5EF4-FFF2-40B4-BE49-F238E27FC236}">
                <a16:creationId xmlns:a16="http://schemas.microsoft.com/office/drawing/2014/main" id="{F49C3732-E371-1256-F118-F861AB2B5558}"/>
              </a:ext>
            </a:extLst>
          </p:cNvPr>
          <p:cNvSpPr txBox="1"/>
          <p:nvPr/>
        </p:nvSpPr>
        <p:spPr>
          <a:xfrm>
            <a:off x="884099" y="1976218"/>
            <a:ext cx="10423801" cy="2554545"/>
          </a:xfrm>
          <a:prstGeom prst="rect">
            <a:avLst/>
          </a:prstGeom>
          <a:noFill/>
        </p:spPr>
        <p:txBody>
          <a:bodyPr wrap="square" rtlCol="0">
            <a:spAutoFit/>
          </a:bodyPr>
          <a:lstStyle/>
          <a:p>
            <a:pPr algn="ctr"/>
            <a:r>
              <a:rPr lang="en-US" sz="8000"/>
              <a:t>Raising Achievement Evening</a:t>
            </a:r>
            <a:endParaRPr lang="en-US" sz="8000" kern="1200">
              <a:solidFill>
                <a:schemeClr val="tx1"/>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BF2A340-E8C8-EDFE-F7A3-E5F5347495A2}"/>
                  </a:ext>
                </a:extLst>
              </p14:cNvPr>
              <p14:cNvContentPartPr/>
              <p14:nvPr/>
            </p14:nvContentPartPr>
            <p14:xfrm>
              <a:off x="925237" y="2176583"/>
              <a:ext cx="360" cy="360"/>
            </p14:xfrm>
          </p:contentPart>
        </mc:Choice>
        <mc:Fallback xmlns="">
          <p:pic>
            <p:nvPicPr>
              <p:cNvPr id="9" name="Ink 8">
                <a:extLst>
                  <a:ext uri="{FF2B5EF4-FFF2-40B4-BE49-F238E27FC236}">
                    <a16:creationId xmlns:a16="http://schemas.microsoft.com/office/drawing/2014/main" id="{0BF2A340-E8C8-EDFE-F7A3-E5F5347495A2}"/>
                  </a:ext>
                </a:extLst>
              </p:cNvPr>
              <p:cNvPicPr/>
              <p:nvPr/>
            </p:nvPicPr>
            <p:blipFill>
              <a:blip r:embed="rId5"/>
              <a:stretch>
                <a:fillRect/>
              </a:stretch>
            </p:blipFill>
            <p:spPr>
              <a:xfrm>
                <a:off x="916237" y="2167583"/>
                <a:ext cx="18000" cy="18000"/>
              </a:xfrm>
              <a:prstGeom prst="rect">
                <a:avLst/>
              </a:prstGeom>
            </p:spPr>
          </p:pic>
        </mc:Fallback>
      </mc:AlternateContent>
    </p:spTree>
    <p:extLst>
      <p:ext uri="{BB962C8B-B14F-4D97-AF65-F5344CB8AC3E}">
        <p14:creationId xmlns:p14="http://schemas.microsoft.com/office/powerpoint/2010/main" val="709245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248620FE-DFE9-F301-2021-9FF64563BD8C}"/>
              </a:ext>
            </a:extLst>
          </p:cNvPr>
          <p:cNvSpPr txBox="1"/>
          <p:nvPr/>
        </p:nvSpPr>
        <p:spPr>
          <a:xfrm>
            <a:off x="109057" y="1305118"/>
            <a:ext cx="11518083"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a:t>
            </a:r>
            <a:r>
              <a:rPr lang="en-GB" sz="3200" b="1" u="sng">
                <a:latin typeface="Californian FB" panose="0207040306080B030204" pitchFamily="18" charset="0"/>
                <a:ea typeface="Calibri" panose="020F0502020204030204" pitchFamily="34" charset="0"/>
                <a:cs typeface="Times New Roman" panose="02020603050405020304" pitchFamily="18" charset="0"/>
              </a:rPr>
              <a:t>Functional Skills</a:t>
            </a:r>
            <a:r>
              <a:rPr lang="en-GB" sz="3200" b="1" u="sng">
                <a:effectLst/>
                <a:latin typeface="Californian FB" panose="0207040306080B030204" pitchFamily="18" charset="0"/>
                <a:ea typeface="Calibri" panose="020F0502020204030204" pitchFamily="34" charset="0"/>
                <a:cs typeface="Times New Roman" panose="02020603050405020304" pitchFamily="18" charset="0"/>
              </a:rPr>
              <a:t>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extBox 3">
            <a:extLst>
              <a:ext uri="{FF2B5EF4-FFF2-40B4-BE49-F238E27FC236}">
                <a16:creationId xmlns:a16="http://schemas.microsoft.com/office/drawing/2014/main" id="{0E40B0D1-9E3D-2F57-52E9-D40ED5FF2A09}"/>
              </a:ext>
            </a:extLst>
          </p:cNvPr>
          <p:cNvSpPr txBox="1"/>
          <p:nvPr/>
        </p:nvSpPr>
        <p:spPr>
          <a:xfrm>
            <a:off x="439479" y="3760115"/>
            <a:ext cx="11313041" cy="3011337"/>
          </a:xfrm>
          <a:prstGeom prst="rect">
            <a:avLst/>
          </a:prstGeom>
          <a:noFill/>
          <a:ln>
            <a:solidFill>
              <a:srgbClr val="FF0000"/>
            </a:solidFill>
          </a:ln>
        </p:spPr>
        <p:txBody>
          <a:bodyPr wrap="square" lIns="91440" tIns="45720" rIns="91440" bIns="45720" rtlCol="0" anchor="t">
            <a:spAutoFit/>
          </a:bodyPr>
          <a:lstStyle/>
          <a:p>
            <a:pPr algn="just">
              <a:lnSpc>
                <a:spcPct val="107000"/>
              </a:lnSpc>
              <a:spcAft>
                <a:spcPts val="800"/>
              </a:spcAft>
            </a:pPr>
            <a:r>
              <a:rPr lang="en-GB" sz="3200" b="1" u="sng">
                <a:effectLst/>
                <a:latin typeface="Californian FB"/>
                <a:ea typeface="Calibri" panose="020F0502020204030204" pitchFamily="34" charset="0"/>
                <a:cs typeface="Times New Roman"/>
              </a:rPr>
              <a:t>Exam Dates:</a:t>
            </a:r>
          </a:p>
          <a:p>
            <a:pPr algn="just">
              <a:lnSpc>
                <a:spcPct val="107000"/>
              </a:lnSpc>
              <a:spcAft>
                <a:spcPts val="800"/>
              </a:spcAft>
            </a:pPr>
            <a:r>
              <a:rPr lang="en-GB" sz="2400">
                <a:effectLst/>
                <a:latin typeface="Californian FB"/>
                <a:ea typeface="Calibri" panose="020F0502020204030204" pitchFamily="34" charset="0"/>
                <a:cs typeface="Times New Roman"/>
              </a:rPr>
              <a:t>Functional Skills Maths Paper 1 (Non-Calculator – 30min) – </a:t>
            </a:r>
            <a:r>
              <a:rPr lang="en-GB" sz="2400" b="1">
                <a:latin typeface="Californian FB"/>
                <a:ea typeface="Calibri" panose="020F0502020204030204" pitchFamily="34" charset="0"/>
                <a:cs typeface="Times New Roman"/>
              </a:rPr>
              <a:t>Tuesday 7</a:t>
            </a:r>
            <a:r>
              <a:rPr lang="en-GB" sz="1600" b="1" baseline="30000">
                <a:latin typeface="Californian FB"/>
                <a:ea typeface="Calibri" panose="020F0502020204030204" pitchFamily="34" charset="0"/>
                <a:cs typeface="Times New Roman"/>
              </a:rPr>
              <a:t>th</a:t>
            </a:r>
            <a:r>
              <a:rPr lang="en-GB" sz="2400" b="1">
                <a:latin typeface="Californian FB"/>
                <a:ea typeface="Calibri" panose="020F0502020204030204" pitchFamily="34" charset="0"/>
                <a:cs typeface="Times New Roman"/>
              </a:rPr>
              <a:t> January 2025</a:t>
            </a:r>
            <a:r>
              <a:rPr lang="en-GB" sz="2400" b="1">
                <a:effectLst/>
                <a:latin typeface="Californian FB"/>
                <a:ea typeface="Calibri" panose="020F0502020204030204" pitchFamily="34" charset="0"/>
                <a:cs typeface="Times New Roman"/>
              </a:rPr>
              <a:t> </a:t>
            </a:r>
            <a:r>
              <a:rPr lang="en-GB" sz="2400" b="1">
                <a:latin typeface="Californian FB"/>
                <a:ea typeface="Calibri" panose="020F0502020204030204" pitchFamily="34" charset="0"/>
                <a:cs typeface="Times New Roman"/>
              </a:rPr>
              <a:t>PM/ Tuesday 13</a:t>
            </a:r>
            <a:r>
              <a:rPr lang="en-GB" sz="2400" b="1" baseline="30000">
                <a:latin typeface="Californian FB"/>
                <a:ea typeface="Calibri" panose="020F0502020204030204" pitchFamily="34" charset="0"/>
                <a:cs typeface="Times New Roman"/>
              </a:rPr>
              <a:t>th</a:t>
            </a:r>
            <a:r>
              <a:rPr lang="en-GB" sz="2400" b="1">
                <a:latin typeface="Californian FB"/>
                <a:ea typeface="Calibri" panose="020F0502020204030204" pitchFamily="34" charset="0"/>
                <a:cs typeface="Times New Roman"/>
              </a:rPr>
              <a:t> May 2025</a:t>
            </a:r>
            <a:endParaRPr lang="en-GB" sz="2400">
              <a:effectLst/>
              <a:latin typeface="Californian FB"/>
              <a:ea typeface="Calibri" panose="020F0502020204030204" pitchFamily="34" charset="0"/>
              <a:cs typeface="Times New Roman"/>
            </a:endParaRPr>
          </a:p>
          <a:p>
            <a:pPr algn="just">
              <a:lnSpc>
                <a:spcPct val="107000"/>
              </a:lnSpc>
              <a:spcAft>
                <a:spcPts val="800"/>
              </a:spcAft>
            </a:pPr>
            <a:r>
              <a:rPr lang="en-GB" sz="2400">
                <a:effectLst/>
                <a:latin typeface="Californian FB"/>
                <a:ea typeface="Calibri" panose="020F0502020204030204" pitchFamily="34" charset="0"/>
                <a:cs typeface="Times New Roman"/>
              </a:rPr>
              <a:t>Functional Skills Maths Paper 2 (Calculator - 1h30) – </a:t>
            </a:r>
            <a:r>
              <a:rPr lang="en-GB" sz="2400" b="1">
                <a:latin typeface="Californian FB"/>
                <a:ea typeface="Calibri" panose="020F0502020204030204" pitchFamily="34" charset="0"/>
                <a:cs typeface="Times New Roman"/>
              </a:rPr>
              <a:t>Tuesday</a:t>
            </a:r>
            <a:r>
              <a:rPr lang="en-GB" sz="2400" b="1">
                <a:effectLst/>
                <a:latin typeface="Californian FB"/>
                <a:ea typeface="Calibri" panose="020F0502020204030204" pitchFamily="34" charset="0"/>
                <a:cs typeface="Times New Roman"/>
              </a:rPr>
              <a:t> </a:t>
            </a:r>
            <a:r>
              <a:rPr lang="en-GB" sz="2400" b="1">
                <a:latin typeface="Californian FB"/>
                <a:ea typeface="Calibri" panose="020F0502020204030204" pitchFamily="34" charset="0"/>
                <a:cs typeface="Times New Roman"/>
              </a:rPr>
              <a:t>7</a:t>
            </a:r>
            <a:r>
              <a:rPr lang="en-GB" sz="2400" b="1" baseline="30000">
                <a:latin typeface="Californian FB"/>
                <a:ea typeface="Calibri" panose="020F0502020204030204" pitchFamily="34" charset="0"/>
                <a:cs typeface="Times New Roman"/>
              </a:rPr>
              <a:t>th</a:t>
            </a:r>
            <a:r>
              <a:rPr lang="en-GB" sz="2400" b="1">
                <a:latin typeface="Californian FB"/>
                <a:ea typeface="Calibri" panose="020F0502020204030204" pitchFamily="34" charset="0"/>
                <a:cs typeface="Times New Roman"/>
              </a:rPr>
              <a:t> January</a:t>
            </a:r>
            <a:r>
              <a:rPr lang="en-GB" sz="2400" b="1">
                <a:effectLst/>
                <a:latin typeface="Californian FB"/>
                <a:ea typeface="Calibri" panose="020F0502020204030204" pitchFamily="34" charset="0"/>
                <a:cs typeface="Times New Roman"/>
              </a:rPr>
              <a:t> </a:t>
            </a:r>
            <a:r>
              <a:rPr lang="en-GB" sz="2400" b="1">
                <a:latin typeface="Californian FB"/>
                <a:ea typeface="Calibri" panose="020F0502020204030204" pitchFamily="34" charset="0"/>
                <a:cs typeface="Times New Roman"/>
              </a:rPr>
              <a:t>2025</a:t>
            </a:r>
            <a:r>
              <a:rPr lang="en-GB" sz="2400" b="1">
                <a:effectLst/>
                <a:latin typeface="Californian FB"/>
                <a:ea typeface="Calibri" panose="020F0502020204030204" pitchFamily="34" charset="0"/>
                <a:cs typeface="Times New Roman"/>
              </a:rPr>
              <a:t> PM</a:t>
            </a:r>
            <a:r>
              <a:rPr lang="en-GB" sz="2400" b="1">
                <a:latin typeface="Californian FB"/>
                <a:ea typeface="Calibri" panose="020F0502020204030204" pitchFamily="34" charset="0"/>
                <a:cs typeface="Times New Roman"/>
              </a:rPr>
              <a:t>/ Tuesday 13</a:t>
            </a:r>
            <a:r>
              <a:rPr lang="en-GB" sz="1600" b="1" baseline="30000">
                <a:latin typeface="Californian FB"/>
                <a:ea typeface="Calibri" panose="020F0502020204030204" pitchFamily="34" charset="0"/>
                <a:cs typeface="Times New Roman"/>
              </a:rPr>
              <a:t>th</a:t>
            </a:r>
            <a:r>
              <a:rPr lang="en-GB" sz="2400" b="1">
                <a:latin typeface="Californian FB"/>
                <a:ea typeface="Calibri" panose="020F0502020204030204" pitchFamily="34" charset="0"/>
                <a:cs typeface="Times New Roman"/>
              </a:rPr>
              <a:t> May 2025</a:t>
            </a:r>
            <a:endParaRPr lang="en-GB" sz="2400">
              <a:effectLst/>
              <a:latin typeface="Californian FB"/>
              <a:ea typeface="Calibri" panose="020F0502020204030204" pitchFamily="34" charset="0"/>
              <a:cs typeface="Times New Roman"/>
            </a:endParaRPr>
          </a:p>
          <a:p>
            <a:pPr algn="just">
              <a:lnSpc>
                <a:spcPct val="107000"/>
              </a:lnSpc>
              <a:spcAft>
                <a:spcPts val="800"/>
              </a:spcAft>
            </a:pP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descr="AQA – education charity providing GCSEs, A-levels and support">
            <a:extLst>
              <a:ext uri="{FF2B5EF4-FFF2-40B4-BE49-F238E27FC236}">
                <a16:creationId xmlns:a16="http://schemas.microsoft.com/office/drawing/2014/main" id="{5D9C58C3-742E-787A-7DDD-C25C927A0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14" y="170348"/>
            <a:ext cx="4370948" cy="437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71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318782" y="1593908"/>
            <a:ext cx="3615655" cy="369332"/>
          </a:xfrm>
          <a:prstGeom prst="rect">
            <a:avLst/>
          </a:prstGeom>
          <a:noFill/>
        </p:spPr>
        <p:txBody>
          <a:bodyPr wrap="square" lIns="91440" tIns="45720" rIns="91440" bIns="45720" rtlCol="0" anchor="t">
            <a:spAutoFit/>
          </a:bodyPr>
          <a:lstStyle/>
          <a:p>
            <a:endParaRPr lang="en-GB"/>
          </a:p>
        </p:txBody>
      </p:sp>
      <p:sp>
        <p:nvSpPr>
          <p:cNvPr id="4" name="TextBox 3">
            <a:extLst>
              <a:ext uri="{FF2B5EF4-FFF2-40B4-BE49-F238E27FC236}">
                <a16:creationId xmlns:a16="http://schemas.microsoft.com/office/drawing/2014/main" id="{78CFEC09-DE53-AC4E-8D1D-853B96C45B29}"/>
              </a:ext>
            </a:extLst>
          </p:cNvPr>
          <p:cNvSpPr txBox="1"/>
          <p:nvPr/>
        </p:nvSpPr>
        <p:spPr>
          <a:xfrm>
            <a:off x="176170" y="1305118"/>
            <a:ext cx="11526472"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a:t>
            </a:r>
            <a:r>
              <a:rPr lang="en-GB" sz="3200" b="1" u="sng">
                <a:latin typeface="Californian FB" panose="0207040306080B030204" pitchFamily="18" charset="0"/>
                <a:ea typeface="Calibri" panose="020F0502020204030204" pitchFamily="34" charset="0"/>
                <a:cs typeface="Times New Roman" panose="02020603050405020304" pitchFamily="18" charset="0"/>
              </a:rPr>
              <a:t>Functional Skills</a:t>
            </a:r>
            <a:r>
              <a:rPr lang="en-GB" sz="3200" b="1" u="sng">
                <a:effectLst/>
                <a:latin typeface="Californian FB" panose="0207040306080B030204" pitchFamily="18" charset="0"/>
                <a:ea typeface="Calibri" panose="020F0502020204030204" pitchFamily="34" charset="0"/>
                <a:cs typeface="Times New Roman" panose="02020603050405020304" pitchFamily="18" charset="0"/>
              </a:rPr>
              <a:t>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5" name="Picture 5" descr="AQA – education charity providing GCSEs, A-levels and support">
            <a:extLst>
              <a:ext uri="{FF2B5EF4-FFF2-40B4-BE49-F238E27FC236}">
                <a16:creationId xmlns:a16="http://schemas.microsoft.com/office/drawing/2014/main" id="{B27ECBF2-532D-C77A-E152-7500F8D4E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14" y="170348"/>
            <a:ext cx="4370948" cy="4370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57DDC1-6CE4-354C-1AA2-3F41E521C8F5}"/>
              </a:ext>
            </a:extLst>
          </p:cNvPr>
          <p:cNvSpPr txBox="1"/>
          <p:nvPr/>
        </p:nvSpPr>
        <p:spPr>
          <a:xfrm>
            <a:off x="351395" y="1971525"/>
            <a:ext cx="7489819" cy="5101012"/>
          </a:xfrm>
          <a:prstGeom prst="rect">
            <a:avLst/>
          </a:prstGeom>
          <a:noFill/>
        </p:spPr>
        <p:txBody>
          <a:bodyPr wrap="square" lIns="91440" tIns="45720" rIns="91440" bIns="45720" rtlCol="0" anchor="t">
            <a:spAutoFit/>
          </a:bodyPr>
          <a:lstStyle/>
          <a:p>
            <a:pPr algn="just">
              <a:lnSpc>
                <a:spcPct val="107000"/>
              </a:lnSpc>
              <a:spcAft>
                <a:spcPts val="800"/>
              </a:spcAft>
            </a:pPr>
            <a:r>
              <a:rPr lang="en-GB" sz="1800" b="1" u="sng">
                <a:effectLst/>
                <a:latin typeface="Californian FB"/>
                <a:ea typeface="Calibri" panose="020F0502020204030204" pitchFamily="34" charset="0"/>
                <a:cs typeface="Times New Roman"/>
              </a:rPr>
              <a:t>Revision Guides/Resources:</a:t>
            </a:r>
            <a:r>
              <a:rPr lang="en-GB">
                <a:latin typeface="Calibri"/>
                <a:ea typeface="Calibri" panose="020F0502020204030204" pitchFamily="34" charset="0"/>
                <a:cs typeface="Times New Roman"/>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fornian FB"/>
                <a:ea typeface="Calibri" panose="020F0502020204030204" pitchFamily="34" charset="0"/>
                <a:cs typeface="Times New Roman"/>
              </a:rPr>
              <a:t>CGP Functional Skills Maths Level 1 Revision Guide £8</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fornian FB"/>
                <a:ea typeface="Calibri" panose="020F0502020204030204" pitchFamily="34" charset="0"/>
                <a:cs typeface="Times New Roman"/>
              </a:rPr>
              <a:t>CGP Functional Skills Maths Level 2 Revision Guide £8</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a:solidFill>
                  <a:srgbClr val="0563C1"/>
                </a:solidFill>
                <a:effectLst/>
                <a:latin typeface="Californian FB"/>
                <a:ea typeface="Calibri" panose="020F0502020204030204" pitchFamily="34" charset="0"/>
                <a:cs typeface="Times New Roman"/>
                <a:hlinkClick r:id="rId5"/>
              </a:rPr>
              <a:t>www.MyMaths.co.uk</a:t>
            </a:r>
            <a:r>
              <a:rPr lang="en-GB" sz="1800">
                <a:effectLst/>
                <a:latin typeface="Californian FB"/>
                <a:ea typeface="Calibri" panose="020F0502020204030204" pitchFamily="34" charset="0"/>
                <a:cs typeface="Times New Roman"/>
              </a:rPr>
              <a:t> - School Log in: </a:t>
            </a:r>
            <a:r>
              <a:rPr lang="en-GB" sz="1800" b="1" err="1">
                <a:effectLst/>
                <a:latin typeface="Californian FB"/>
                <a:ea typeface="Calibri" panose="020F0502020204030204" pitchFamily="34" charset="0"/>
                <a:cs typeface="Times New Roman"/>
              </a:rPr>
              <a:t>hopeview</a:t>
            </a:r>
            <a:r>
              <a:rPr lang="en-GB" sz="1800">
                <a:effectLst/>
                <a:latin typeface="Californian FB"/>
                <a:ea typeface="Calibri" panose="020F0502020204030204" pitchFamily="34" charset="0"/>
                <a:cs typeface="Times New Roman"/>
              </a:rPr>
              <a:t>	</a:t>
            </a:r>
          </a:p>
          <a:p>
            <a:pPr marL="914400" indent="457200">
              <a:lnSpc>
                <a:spcPct val="107000"/>
              </a:lnSpc>
              <a:spcAft>
                <a:spcPts val="800"/>
              </a:spcAft>
            </a:pPr>
            <a:r>
              <a:rPr lang="en-GB">
                <a:latin typeface="Californian FB"/>
                <a:ea typeface="Calibri" panose="020F0502020204030204" pitchFamily="34" charset="0"/>
                <a:cs typeface="Times New Roman"/>
              </a:rPr>
              <a:t>                            </a:t>
            </a:r>
            <a:r>
              <a:rPr lang="en-GB" sz="1800">
                <a:effectLst/>
                <a:latin typeface="Californian FB"/>
                <a:ea typeface="Calibri" panose="020F0502020204030204" pitchFamily="34" charset="0"/>
                <a:cs typeface="Times New Roman"/>
              </a:rPr>
              <a:t>School p/w: </a:t>
            </a:r>
            <a:r>
              <a:rPr lang="en-GB" sz="1800" b="1">
                <a:effectLst/>
                <a:latin typeface="Californian FB"/>
                <a:ea typeface="Calibri" panose="020F0502020204030204" pitchFamily="34" charset="0"/>
                <a:cs typeface="Times New Roman"/>
              </a:rPr>
              <a:t>square8</a:t>
            </a:r>
            <a:endParaRPr lang="en-GB" sz="1800">
              <a:effectLst/>
              <a:latin typeface="Californian FB"/>
              <a:ea typeface="Calibri" panose="020F0502020204030204" pitchFamily="34" charset="0"/>
              <a:cs typeface="Times New Roman"/>
            </a:endParaRPr>
          </a:p>
          <a:p>
            <a:r>
              <a:rPr lang="en-GB">
                <a:solidFill>
                  <a:srgbClr val="2E75B6"/>
                </a:solidFill>
                <a:latin typeface="Garamond"/>
                <a:cs typeface="Times New Roman"/>
                <a:hlinkClick r:id="rId6">
                  <a:extLst>
                    <a:ext uri="{A12FA001-AC4F-418D-AE19-62706E023703}">
                      <ahyp:hlinkClr xmlns:ahyp="http://schemas.microsoft.com/office/drawing/2018/hyperlinkcolor" val="tx"/>
                    </a:ext>
                  </a:extLst>
                </a:hlinkClick>
              </a:rPr>
              <a:t>GCSE Maths - AQA - BBC Bitesize</a:t>
            </a:r>
            <a:endParaRPr lang="en-GB">
              <a:latin typeface="Calibri"/>
              <a:cs typeface="Calibri"/>
            </a:endParaRPr>
          </a:p>
          <a:p>
            <a:r>
              <a:rPr lang="en-GB">
                <a:solidFill>
                  <a:srgbClr val="2E75B6"/>
                </a:solidFill>
                <a:latin typeface="Garamond"/>
                <a:cs typeface="Times New Roman"/>
                <a:hlinkClick r:id="rId7">
                  <a:extLst>
                    <a:ext uri="{A12FA001-AC4F-418D-AE19-62706E023703}">
                      <ahyp:hlinkClr xmlns:ahyp="http://schemas.microsoft.com/office/drawing/2018/hyperlinkcolor" val="tx"/>
                    </a:ext>
                  </a:extLst>
                </a:hlinkClick>
              </a:rPr>
              <a:t>Maths Genie • Learn GCSE Maths for Free</a:t>
            </a:r>
            <a:endParaRPr lang="en-GB">
              <a:latin typeface="Calibri"/>
              <a:cs typeface="Calibri"/>
            </a:endParaRPr>
          </a:p>
          <a:p>
            <a:r>
              <a:rPr lang="en-GB">
                <a:solidFill>
                  <a:srgbClr val="2E75B6"/>
                </a:solidFill>
                <a:latin typeface="Garamond"/>
                <a:cs typeface="Times New Roman"/>
                <a:hlinkClick r:id="rId8">
                  <a:extLst>
                    <a:ext uri="{A12FA001-AC4F-418D-AE19-62706E023703}">
                      <ahyp:hlinkClr xmlns:ahyp="http://schemas.microsoft.com/office/drawing/2018/hyperlinkcolor" val="tx"/>
                    </a:ext>
                  </a:extLst>
                </a:hlinkClick>
              </a:rPr>
              <a:t>Mr Barton Maths</a:t>
            </a:r>
            <a:endParaRPr lang="en-GB">
              <a:latin typeface="Calibri"/>
              <a:cs typeface="Calibri"/>
            </a:endParaRPr>
          </a:p>
          <a:p>
            <a:r>
              <a:rPr lang="en-GB">
                <a:solidFill>
                  <a:srgbClr val="2E75B6"/>
                </a:solidFill>
                <a:latin typeface="Garamond"/>
                <a:cs typeface="Times New Roman"/>
                <a:hlinkClick r:id="rId9">
                  <a:extLst>
                    <a:ext uri="{A12FA001-AC4F-418D-AE19-62706E023703}">
                      <ahyp:hlinkClr xmlns:ahyp="http://schemas.microsoft.com/office/drawing/2018/hyperlinkcolor" val="tx"/>
                    </a:ext>
                  </a:extLst>
                </a:hlinkClick>
              </a:rPr>
              <a:t>GCSE Maths Revision | Past Papers | Worksheets | Online Tests (mmerevise.co.uk)</a:t>
            </a:r>
            <a:endParaRPr lang="en-GB">
              <a:latin typeface="Calibri"/>
              <a:cs typeface="Calibri"/>
            </a:endParaRPr>
          </a:p>
          <a:p>
            <a:r>
              <a:rPr lang="en-GB">
                <a:solidFill>
                  <a:srgbClr val="2E75B6"/>
                </a:solidFill>
                <a:latin typeface="Garamond"/>
                <a:cs typeface="Times New Roman"/>
                <a:hlinkClick r:id="rId10">
                  <a:extLst>
                    <a:ext uri="{A12FA001-AC4F-418D-AE19-62706E023703}">
                      <ahyp:hlinkClr xmlns:ahyp="http://schemas.microsoft.com/office/drawing/2018/hyperlinkcolor" val="tx"/>
                    </a:ext>
                  </a:extLst>
                </a:hlinkClick>
              </a:rPr>
              <a:t>PREDICTED PAPERS | 1st Class Maths</a:t>
            </a:r>
            <a:endParaRPr lang="en-GB">
              <a:latin typeface="Calibri"/>
              <a:cs typeface="Calibri"/>
            </a:endParaRPr>
          </a:p>
          <a:p>
            <a:r>
              <a:rPr lang="en-GB">
                <a:solidFill>
                  <a:srgbClr val="2E75B6"/>
                </a:solidFill>
                <a:latin typeface="Garamond"/>
                <a:cs typeface="Times New Roman"/>
                <a:hlinkClick r:id="rId11">
                  <a:extLst>
                    <a:ext uri="{A12FA001-AC4F-418D-AE19-62706E023703}">
                      <ahyp:hlinkClr xmlns:ahyp="http://schemas.microsoft.com/office/drawing/2018/hyperlinkcolor" val="tx"/>
                    </a:ext>
                  </a:extLst>
                </a:hlinkClick>
              </a:rPr>
              <a:t>Math | Khan Academy</a:t>
            </a:r>
            <a:endParaRPr lang="en-GB"/>
          </a:p>
          <a:p>
            <a:endParaRPr lang="en-GB">
              <a:latin typeface="Calibri" panose="020F0502020204030204" pitchFamily="34" charset="0"/>
              <a:ea typeface="Calibri" panose="020F0502020204030204" pitchFamily="34" charset="0"/>
              <a:cs typeface="Calibri" panose="020F0502020204030204"/>
            </a:endParaRPr>
          </a:p>
        </p:txBody>
      </p:sp>
      <p:pic>
        <p:nvPicPr>
          <p:cNvPr id="9" name="Picture 8" descr="Functional Skills Maths Level 1 - Study &amp; Test Practice">
            <a:extLst>
              <a:ext uri="{FF2B5EF4-FFF2-40B4-BE49-F238E27FC236}">
                <a16:creationId xmlns:a16="http://schemas.microsoft.com/office/drawing/2014/main" id="{7DF686A2-682A-152C-446C-790DEA1A4F8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43928" y="1847631"/>
            <a:ext cx="1225585" cy="1730901"/>
          </a:xfrm>
          <a:prstGeom prst="rect">
            <a:avLst/>
          </a:prstGeom>
          <a:noFill/>
          <a:ln>
            <a:noFill/>
          </a:ln>
        </p:spPr>
      </p:pic>
      <p:pic>
        <p:nvPicPr>
          <p:cNvPr id="10" name="Picture 9" descr="Functional Skills Maths Level 2 - Study &amp; Test Practice">
            <a:extLst>
              <a:ext uri="{FF2B5EF4-FFF2-40B4-BE49-F238E27FC236}">
                <a16:creationId xmlns:a16="http://schemas.microsoft.com/office/drawing/2014/main" id="{A4D8B02A-FCA4-F45B-B563-4B4A154145F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1947" y="3629487"/>
            <a:ext cx="1194575" cy="1688615"/>
          </a:xfrm>
          <a:prstGeom prst="rect">
            <a:avLst/>
          </a:prstGeom>
          <a:noFill/>
          <a:ln>
            <a:noFill/>
          </a:ln>
        </p:spPr>
      </p:pic>
    </p:spTree>
    <p:extLst>
      <p:ext uri="{BB962C8B-B14F-4D97-AF65-F5344CB8AC3E}">
        <p14:creationId xmlns:p14="http://schemas.microsoft.com/office/powerpoint/2010/main" val="152064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25436"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00463166-73F3-D0C6-AE70-AFBA688B08B7}"/>
              </a:ext>
            </a:extLst>
          </p:cNvPr>
          <p:cNvSpPr txBox="1"/>
          <p:nvPr/>
        </p:nvSpPr>
        <p:spPr>
          <a:xfrm>
            <a:off x="176170" y="1212224"/>
            <a:ext cx="11526472"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a:t>
            </a:r>
            <a:r>
              <a:rPr lang="en-GB" sz="3200" b="1" u="sng">
                <a:latin typeface="Californian FB" panose="0207040306080B030204" pitchFamily="18" charset="0"/>
                <a:ea typeface="Calibri" panose="020F0502020204030204" pitchFamily="34" charset="0"/>
                <a:cs typeface="Times New Roman" panose="02020603050405020304" pitchFamily="18" charset="0"/>
              </a:rPr>
              <a:t>Functional Skills</a:t>
            </a:r>
            <a:r>
              <a:rPr lang="en-GB" sz="3200" b="1" u="sng">
                <a:effectLst/>
                <a:latin typeface="Californian FB" panose="0207040306080B030204" pitchFamily="18" charset="0"/>
                <a:ea typeface="Calibri" panose="020F0502020204030204" pitchFamily="34" charset="0"/>
                <a:cs typeface="Times New Roman" panose="02020603050405020304" pitchFamily="18" charset="0"/>
              </a:rPr>
              <a:t>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extBox 3">
            <a:extLst>
              <a:ext uri="{FF2B5EF4-FFF2-40B4-BE49-F238E27FC236}">
                <a16:creationId xmlns:a16="http://schemas.microsoft.com/office/drawing/2014/main" id="{A451944D-7740-2B98-FDCF-F6CF822F96BC}"/>
              </a:ext>
            </a:extLst>
          </p:cNvPr>
          <p:cNvSpPr txBox="1"/>
          <p:nvPr/>
        </p:nvSpPr>
        <p:spPr>
          <a:xfrm>
            <a:off x="198652" y="1928931"/>
            <a:ext cx="5400000" cy="3785652"/>
          </a:xfrm>
          <a:prstGeom prst="rect">
            <a:avLst/>
          </a:prstGeom>
          <a:noFill/>
          <a:ln>
            <a:solidFill>
              <a:srgbClr val="92D050"/>
            </a:solidFill>
          </a:ln>
        </p:spPr>
        <p:txBody>
          <a:bodyPr wrap="square" rtlCol="0">
            <a:spAutoFit/>
          </a:bodyPr>
          <a:lstStyle/>
          <a:p>
            <a:r>
              <a:rPr lang="en-GB" sz="1600" b="1" u="sng">
                <a:latin typeface="Californian FB" panose="0207040306080B030204" pitchFamily="18" charset="0"/>
              </a:rPr>
              <a:t>Use of number and the number system</a:t>
            </a:r>
          </a:p>
          <a:p>
            <a:r>
              <a:rPr lang="en-GB" sz="1600">
                <a:latin typeface="Californian FB" panose="0207040306080B030204" pitchFamily="18" charset="0"/>
              </a:rPr>
              <a:t>Read, write, order and compare large numbers (up to one million)</a:t>
            </a:r>
          </a:p>
          <a:p>
            <a:r>
              <a:rPr lang="en-GB" sz="1600">
                <a:latin typeface="Californian FB" panose="0207040306080B030204" pitchFamily="18" charset="0"/>
              </a:rPr>
              <a:t>Recognise and use positive and negative numbers</a:t>
            </a:r>
          </a:p>
          <a:p>
            <a:r>
              <a:rPr lang="en-GB" sz="1600">
                <a:latin typeface="Californian FB" panose="0207040306080B030204" pitchFamily="18" charset="0"/>
              </a:rPr>
              <a:t>Multiply and divide whole numbers and decimals by 10, 100, 1000</a:t>
            </a:r>
          </a:p>
          <a:p>
            <a:r>
              <a:rPr lang="en-GB" sz="1600">
                <a:latin typeface="Californian FB" panose="0207040306080B030204" pitchFamily="18" charset="0"/>
              </a:rPr>
              <a:t>Use multiplication facts and make connections with division facts</a:t>
            </a:r>
          </a:p>
          <a:p>
            <a:r>
              <a:rPr lang="en-GB" sz="1600">
                <a:latin typeface="Californian FB" panose="0207040306080B030204" pitchFamily="18" charset="0"/>
              </a:rPr>
              <a:t>Use simple formulae expressed in words for one or two-step operations</a:t>
            </a:r>
          </a:p>
          <a:p>
            <a:r>
              <a:rPr lang="en-GB" sz="1600">
                <a:latin typeface="Californian FB" panose="0207040306080B030204" pitchFamily="18" charset="0"/>
              </a:rPr>
              <a:t>Calculate the squares of one-digit and two-digit numbers</a:t>
            </a:r>
          </a:p>
          <a:p>
            <a:r>
              <a:rPr lang="en-GB" sz="1600">
                <a:latin typeface="Californian FB" panose="0207040306080B030204" pitchFamily="18" charset="0"/>
              </a:rPr>
              <a:t>Follow the order of precedence of operators</a:t>
            </a:r>
          </a:p>
          <a:p>
            <a:r>
              <a:rPr lang="en-GB" sz="1600">
                <a:latin typeface="Californian FB" panose="0207040306080B030204" pitchFamily="18" charset="0"/>
              </a:rPr>
              <a:t>Read, write, order </a:t>
            </a:r>
            <a:r>
              <a:rPr lang="en-GB" sz="1400">
                <a:latin typeface="Californian FB" panose="0207040306080B030204" pitchFamily="18" charset="0"/>
              </a:rPr>
              <a:t>and</a:t>
            </a:r>
            <a:r>
              <a:rPr lang="en-GB" sz="1600">
                <a:latin typeface="Californian FB" panose="0207040306080B030204" pitchFamily="18" charset="0"/>
              </a:rPr>
              <a:t> compare common fractions and mixed numbers</a:t>
            </a:r>
          </a:p>
          <a:p>
            <a:r>
              <a:rPr lang="en-GB" sz="1600">
                <a:latin typeface="Californian FB" panose="0207040306080B030204" pitchFamily="18" charset="0"/>
              </a:rPr>
              <a:t>Find fractions of whole number quantities or measurements</a:t>
            </a:r>
          </a:p>
        </p:txBody>
      </p:sp>
      <p:sp>
        <p:nvSpPr>
          <p:cNvPr id="6" name="TextBox 5">
            <a:extLst>
              <a:ext uri="{FF2B5EF4-FFF2-40B4-BE49-F238E27FC236}">
                <a16:creationId xmlns:a16="http://schemas.microsoft.com/office/drawing/2014/main" id="{6597C71D-3CEF-9596-F718-259C1C5B331F}"/>
              </a:ext>
            </a:extLst>
          </p:cNvPr>
          <p:cNvSpPr txBox="1"/>
          <p:nvPr/>
        </p:nvSpPr>
        <p:spPr>
          <a:xfrm>
            <a:off x="6096000" y="1928931"/>
            <a:ext cx="5400000" cy="3785652"/>
          </a:xfrm>
          <a:prstGeom prst="rect">
            <a:avLst/>
          </a:prstGeom>
          <a:noFill/>
          <a:ln>
            <a:solidFill>
              <a:srgbClr val="92D050"/>
            </a:solidFill>
          </a:ln>
        </p:spPr>
        <p:txBody>
          <a:bodyPr wrap="square" rtlCol="0">
            <a:spAutoFit/>
          </a:bodyPr>
          <a:lstStyle/>
          <a:p>
            <a:r>
              <a:rPr lang="en-GB" sz="1600" b="1" u="sng">
                <a:latin typeface="Californian FB" panose="0207040306080B030204" pitchFamily="18" charset="0"/>
              </a:rPr>
              <a:t>Use of number and the number system</a:t>
            </a:r>
            <a:endParaRPr lang="en-GB" sz="1600">
              <a:latin typeface="Californian FB" panose="0207040306080B030204" pitchFamily="18" charset="0"/>
            </a:endParaRPr>
          </a:p>
          <a:p>
            <a:r>
              <a:rPr lang="en-GB" sz="1600">
                <a:latin typeface="Californian FB" panose="0207040306080B030204" pitchFamily="18" charset="0"/>
              </a:rPr>
              <a:t>Read, write, order and compare decimals up to three decimal places</a:t>
            </a:r>
          </a:p>
          <a:p>
            <a:r>
              <a:rPr lang="en-GB" sz="1600">
                <a:latin typeface="Californian FB" panose="0207040306080B030204" pitchFamily="18" charset="0"/>
              </a:rPr>
              <a:t>Add, subtract, multiply and divide decimals up to two decimal place</a:t>
            </a:r>
          </a:p>
          <a:p>
            <a:r>
              <a:rPr lang="en-GB" sz="1600">
                <a:latin typeface="Californian FB" panose="0207040306080B030204" pitchFamily="18" charset="0"/>
              </a:rPr>
              <a:t>Approximate by rounding to a whole number or to one or two decimal places</a:t>
            </a:r>
          </a:p>
          <a:p>
            <a:r>
              <a:rPr lang="en-GB" sz="1600">
                <a:latin typeface="Californian FB" panose="0207040306080B030204" pitchFamily="18" charset="0"/>
              </a:rPr>
              <a:t>Read, write, order and compare percentages in whole numbers</a:t>
            </a:r>
          </a:p>
          <a:p>
            <a:r>
              <a:rPr lang="en-GB" sz="1600">
                <a:latin typeface="Californian FB" panose="0207040306080B030204" pitchFamily="18" charset="0"/>
              </a:rPr>
              <a:t>Calculate percentages of quantities, including simple percentage increases and decreases by 5% and multiples thereof</a:t>
            </a:r>
          </a:p>
          <a:p>
            <a:r>
              <a:rPr lang="en-GB" sz="1600">
                <a:latin typeface="Californian FB" panose="0207040306080B030204" pitchFamily="18" charset="0"/>
              </a:rPr>
              <a:t>Estimate answers to calculations using fractions and decimals</a:t>
            </a:r>
          </a:p>
          <a:p>
            <a:r>
              <a:rPr lang="en-GB" sz="1600">
                <a:latin typeface="Californian FB" panose="0207040306080B030204" pitchFamily="18" charset="0"/>
              </a:rPr>
              <a:t>Recognise and calculate equivalences between common fractions, percentages and decimals</a:t>
            </a:r>
          </a:p>
          <a:p>
            <a:r>
              <a:rPr lang="en-GB" sz="1600">
                <a:latin typeface="Californian FB" panose="0207040306080B030204" pitchFamily="18" charset="0"/>
              </a:rPr>
              <a:t>Work with simple ratio and direct proportions</a:t>
            </a:r>
          </a:p>
        </p:txBody>
      </p:sp>
    </p:spTree>
    <p:extLst>
      <p:ext uri="{BB962C8B-B14F-4D97-AF65-F5344CB8AC3E}">
        <p14:creationId xmlns:p14="http://schemas.microsoft.com/office/powerpoint/2010/main" val="248294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25436" y="1305118"/>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D9DC5A95-04D8-A446-C61F-2D37BF1D12BF}"/>
              </a:ext>
            </a:extLst>
          </p:cNvPr>
          <p:cNvSpPr txBox="1"/>
          <p:nvPr/>
        </p:nvSpPr>
        <p:spPr>
          <a:xfrm>
            <a:off x="176170" y="1212224"/>
            <a:ext cx="11526472"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a:t>
            </a:r>
            <a:r>
              <a:rPr lang="en-GB" sz="3200" b="1" u="sng">
                <a:latin typeface="Californian FB" panose="0207040306080B030204" pitchFamily="18" charset="0"/>
                <a:ea typeface="Calibri" panose="020F0502020204030204" pitchFamily="34" charset="0"/>
                <a:cs typeface="Times New Roman" panose="02020603050405020304" pitchFamily="18" charset="0"/>
              </a:rPr>
              <a:t>Functional Skills</a:t>
            </a:r>
            <a:r>
              <a:rPr lang="en-GB" sz="3200" b="1" u="sng">
                <a:effectLst/>
                <a:latin typeface="Californian FB" panose="0207040306080B030204" pitchFamily="18" charset="0"/>
                <a:ea typeface="Calibri" panose="020F0502020204030204" pitchFamily="34" charset="0"/>
                <a:cs typeface="Times New Roman" panose="02020603050405020304" pitchFamily="18" charset="0"/>
              </a:rPr>
              <a:t>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extBox 3">
            <a:extLst>
              <a:ext uri="{FF2B5EF4-FFF2-40B4-BE49-F238E27FC236}">
                <a16:creationId xmlns:a16="http://schemas.microsoft.com/office/drawing/2014/main" id="{F086BC2C-C3C2-4967-C343-06085DFB2D0E}"/>
              </a:ext>
            </a:extLst>
          </p:cNvPr>
          <p:cNvSpPr txBox="1"/>
          <p:nvPr/>
        </p:nvSpPr>
        <p:spPr>
          <a:xfrm>
            <a:off x="372140" y="1985935"/>
            <a:ext cx="5400000" cy="4031873"/>
          </a:xfrm>
          <a:prstGeom prst="rect">
            <a:avLst/>
          </a:prstGeom>
          <a:noFill/>
          <a:ln>
            <a:solidFill>
              <a:srgbClr val="00B0F0"/>
            </a:solidFill>
          </a:ln>
        </p:spPr>
        <p:txBody>
          <a:bodyPr wrap="square" rtlCol="0">
            <a:spAutoFit/>
          </a:bodyPr>
          <a:lstStyle/>
          <a:p>
            <a:r>
              <a:rPr lang="en-GB" sz="1600" b="1" u="sng">
                <a:latin typeface="Californian FB" panose="0207040306080B030204" pitchFamily="18" charset="0"/>
              </a:rPr>
              <a:t>Use of measures, shape and space</a:t>
            </a:r>
          </a:p>
          <a:p>
            <a:endParaRPr lang="en-GB" sz="1600" b="1" u="sng">
              <a:latin typeface="Californian FB" panose="0207040306080B030204" pitchFamily="18" charset="0"/>
            </a:endParaRPr>
          </a:p>
          <a:p>
            <a:r>
              <a:rPr lang="en-GB" sz="1600">
                <a:latin typeface="Californian FB" panose="0207040306080B030204" pitchFamily="18" charset="0"/>
              </a:rPr>
              <a:t>Calculate simple interest in multiples of 5% on amounts of money</a:t>
            </a:r>
          </a:p>
          <a:p>
            <a:r>
              <a:rPr lang="en-GB" sz="1600">
                <a:latin typeface="Californian FB" panose="0207040306080B030204" pitchFamily="18" charset="0"/>
              </a:rPr>
              <a:t>Calculate discounts in multiples of 5% on amounts of money</a:t>
            </a:r>
          </a:p>
          <a:p>
            <a:r>
              <a:rPr lang="en-GB" sz="1600">
                <a:latin typeface="Californian FB" panose="0207040306080B030204" pitchFamily="18" charset="0"/>
              </a:rPr>
              <a:t>Convert between units of length, weight, capacity, money and time, in the same system</a:t>
            </a:r>
          </a:p>
          <a:p>
            <a:r>
              <a:rPr lang="en-GB" sz="1600">
                <a:latin typeface="Californian FB" panose="0207040306080B030204" pitchFamily="18" charset="0"/>
              </a:rPr>
              <a:t>Recognise and make use of simple scales on maps and drawings</a:t>
            </a:r>
          </a:p>
          <a:p>
            <a:r>
              <a:rPr lang="en-GB" sz="1600">
                <a:latin typeface="Californian FB" panose="0207040306080B030204" pitchFamily="18" charset="0"/>
              </a:rPr>
              <a:t>Calculate the area and perimeter of simple shapes including those that are made up of a combination of rectangles </a:t>
            </a:r>
          </a:p>
          <a:p>
            <a:r>
              <a:rPr lang="en-GB" sz="1600">
                <a:latin typeface="Californian FB" panose="0207040306080B030204" pitchFamily="18" charset="0"/>
              </a:rPr>
              <a:t>Calculate the volumes of cubes and cuboids </a:t>
            </a:r>
          </a:p>
          <a:p>
            <a:r>
              <a:rPr lang="en-GB" sz="1600">
                <a:latin typeface="Californian FB" panose="0207040306080B030204" pitchFamily="18" charset="0"/>
              </a:rPr>
              <a:t>Draw 2-D shapes and demonstrate an understanding of line symmetry and knowledge of the relative size of angles</a:t>
            </a:r>
          </a:p>
          <a:p>
            <a:r>
              <a:rPr lang="en-GB" sz="1600">
                <a:latin typeface="Californian FB" panose="0207040306080B030204" pitchFamily="18" charset="0"/>
              </a:rPr>
              <a:t>Interpret plans, elevations and nets of simple 3-D shapes</a:t>
            </a:r>
          </a:p>
          <a:p>
            <a:r>
              <a:rPr lang="en-GB" sz="1600">
                <a:latin typeface="Californian FB" panose="0207040306080B030204" pitchFamily="18" charset="0"/>
              </a:rPr>
              <a:t>Use angles when describing position and direction, and measure angles in degrees</a:t>
            </a:r>
          </a:p>
        </p:txBody>
      </p:sp>
      <p:sp>
        <p:nvSpPr>
          <p:cNvPr id="5" name="TextBox 4">
            <a:extLst>
              <a:ext uri="{FF2B5EF4-FFF2-40B4-BE49-F238E27FC236}">
                <a16:creationId xmlns:a16="http://schemas.microsoft.com/office/drawing/2014/main" id="{E1765FEA-FD54-544A-335B-4B51FF28C1B6}"/>
              </a:ext>
            </a:extLst>
          </p:cNvPr>
          <p:cNvSpPr txBox="1"/>
          <p:nvPr/>
        </p:nvSpPr>
        <p:spPr>
          <a:xfrm>
            <a:off x="6169716" y="2028616"/>
            <a:ext cx="5400000" cy="2800767"/>
          </a:xfrm>
          <a:prstGeom prst="rect">
            <a:avLst/>
          </a:prstGeom>
          <a:noFill/>
          <a:ln>
            <a:solidFill>
              <a:schemeClr val="tx1"/>
            </a:solidFill>
          </a:ln>
        </p:spPr>
        <p:txBody>
          <a:bodyPr wrap="square" rtlCol="0">
            <a:spAutoFit/>
          </a:bodyPr>
          <a:lstStyle/>
          <a:p>
            <a:r>
              <a:rPr lang="en-GB" sz="1600" b="1" u="sng">
                <a:latin typeface="Californian FB" panose="0207040306080B030204" pitchFamily="18" charset="0"/>
              </a:rPr>
              <a:t>Handling information and data</a:t>
            </a:r>
          </a:p>
          <a:p>
            <a:endParaRPr lang="en-GB" sz="1600" b="1" u="sng">
              <a:latin typeface="Californian FB" panose="0207040306080B030204" pitchFamily="18" charset="0"/>
            </a:endParaRPr>
          </a:p>
          <a:p>
            <a:r>
              <a:rPr lang="en-GB" sz="1600">
                <a:latin typeface="Californian FB" panose="0207040306080B030204" pitchFamily="18" charset="0"/>
              </a:rPr>
              <a:t>Represent discrete data in tables, diagrams and charts including pie charts, bar charts and line graphs</a:t>
            </a:r>
          </a:p>
          <a:p>
            <a:r>
              <a:rPr lang="en-GB" sz="1600">
                <a:latin typeface="Californian FB" panose="0207040306080B030204" pitchFamily="18" charset="0"/>
              </a:rPr>
              <a:t>Group discrete data and represent grouped data graphically</a:t>
            </a:r>
          </a:p>
          <a:p>
            <a:r>
              <a:rPr lang="en-GB" sz="1600">
                <a:latin typeface="Californian FB" panose="0207040306080B030204" pitchFamily="18" charset="0"/>
              </a:rPr>
              <a:t>Find the mean and range of a set of quantities</a:t>
            </a:r>
          </a:p>
          <a:p>
            <a:r>
              <a:rPr lang="en-GB" sz="1600">
                <a:latin typeface="Californian FB" panose="0207040306080B030204" pitchFamily="18" charset="0"/>
              </a:rPr>
              <a:t>Understand probability on a scale from 0 (impossible) to 1 (certain) and use probabilities to compare the likelihood of events</a:t>
            </a:r>
          </a:p>
          <a:p>
            <a:r>
              <a:rPr lang="en-GB" sz="1600">
                <a:latin typeface="Californian FB" panose="0207040306080B030204" pitchFamily="18" charset="0"/>
              </a:rPr>
              <a:t>Use equally likely outcomes to find the probabilities of simple events and express them as fractions </a:t>
            </a:r>
          </a:p>
        </p:txBody>
      </p:sp>
    </p:spTree>
    <p:extLst>
      <p:ext uri="{BB962C8B-B14F-4D97-AF65-F5344CB8AC3E}">
        <p14:creationId xmlns:p14="http://schemas.microsoft.com/office/powerpoint/2010/main" val="139343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dder in the desert">
            <a:extLst>
              <a:ext uri="{FF2B5EF4-FFF2-40B4-BE49-F238E27FC236}">
                <a16:creationId xmlns:a16="http://schemas.microsoft.com/office/drawing/2014/main" id="{6450F17B-CF56-2EEA-89E5-E6981DF4E30E}"/>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4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4539E7-25EA-41A5-AD1D-746CC0331119}"/>
              </a:ext>
            </a:extLst>
          </p:cNvPr>
          <p:cNvSpPr>
            <a:spLocks noGrp="1"/>
          </p:cNvSpPr>
          <p:nvPr>
            <p:ph type="ctrTitle"/>
          </p:nvPr>
        </p:nvSpPr>
        <p:spPr>
          <a:xfrm>
            <a:off x="8022021" y="3231931"/>
            <a:ext cx="3852041" cy="1834056"/>
          </a:xfrm>
        </p:spPr>
        <p:txBody>
          <a:bodyPr>
            <a:normAutofit/>
          </a:bodyPr>
          <a:lstStyle/>
          <a:p>
            <a:r>
              <a:rPr lang="en-GB" sz="4000"/>
              <a:t>Raising Achievement </a:t>
            </a:r>
          </a:p>
        </p:txBody>
      </p:sp>
      <p:sp>
        <p:nvSpPr>
          <p:cNvPr id="3" name="Subtitle 2">
            <a:extLst>
              <a:ext uri="{FF2B5EF4-FFF2-40B4-BE49-F238E27FC236}">
                <a16:creationId xmlns:a16="http://schemas.microsoft.com/office/drawing/2014/main" id="{8218D704-6A07-4E24-8848-9954B6725A97}"/>
              </a:ext>
            </a:extLst>
          </p:cNvPr>
          <p:cNvSpPr>
            <a:spLocks noGrp="1"/>
          </p:cNvSpPr>
          <p:nvPr>
            <p:ph type="subTitle" idx="1"/>
          </p:nvPr>
        </p:nvSpPr>
        <p:spPr>
          <a:xfrm>
            <a:off x="7782910" y="5242675"/>
            <a:ext cx="4330262" cy="683284"/>
          </a:xfrm>
        </p:spPr>
        <p:txBody>
          <a:bodyPr>
            <a:normAutofit/>
          </a:bodyPr>
          <a:lstStyle/>
          <a:p>
            <a:r>
              <a:rPr lang="en-GB" sz="2000"/>
              <a:t>English </a:t>
            </a:r>
          </a:p>
        </p:txBody>
      </p:sp>
      <p:cxnSp>
        <p:nvCxnSpPr>
          <p:cNvPr id="48" name="Straight Connector 3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DDB387A-4E73-302C-4876-51F03CCA902C}"/>
              </a:ext>
            </a:extLst>
          </p:cNvPr>
          <p:cNvPicPr>
            <a:picLocks noChangeAspect="1"/>
          </p:cNvPicPr>
          <p:nvPr/>
        </p:nvPicPr>
        <p:blipFill rotWithShape="1">
          <a:blip r:embed="rId4"/>
          <a:srcRect l="21656" t="19915" r="6510" b="67812"/>
          <a:stretch/>
        </p:blipFill>
        <p:spPr>
          <a:xfrm>
            <a:off x="0" y="1"/>
            <a:ext cx="12191980" cy="1111170"/>
          </a:xfrm>
          <a:prstGeom prst="rect">
            <a:avLst/>
          </a:prstGeom>
        </p:spPr>
      </p:pic>
    </p:spTree>
    <p:extLst>
      <p:ext uri="{BB962C8B-B14F-4D97-AF65-F5344CB8AC3E}">
        <p14:creationId xmlns:p14="http://schemas.microsoft.com/office/powerpoint/2010/main" val="302941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E55330-D183-4329-8560-84F256D96A80}"/>
              </a:ext>
            </a:extLst>
          </p:cNvPr>
          <p:cNvSpPr txBox="1"/>
          <p:nvPr/>
        </p:nvSpPr>
        <p:spPr>
          <a:xfrm>
            <a:off x="318746" y="1431134"/>
            <a:ext cx="2600547" cy="2554545"/>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Paper 1-Reading 33.3%</a:t>
            </a:r>
            <a:endParaRPr lang="en-GB" sz="20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1 hour</a:t>
            </a:r>
            <a:r>
              <a:rPr lang="en-GB" sz="2000">
                <a:solidFill>
                  <a:prstClr val="black"/>
                </a:solidFill>
                <a:latin typeface="Calibri" panose="020F0502020204030204"/>
              </a:rPr>
              <a:t>, 26</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marks</a:t>
            </a:r>
            <a:r>
              <a:rPr lang="en-GB" sz="2000">
                <a:solidFill>
                  <a:prstClr val="black"/>
                </a:solidFill>
                <a:latin typeface="Calibri" panose="020F0502020204030204"/>
              </a:rPr>
              <a:t> </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a:lnSpc>
                <a:spcPct val="100000"/>
              </a:lnSpc>
              <a:spcBef>
                <a:spcPts val="0"/>
              </a:spcBef>
              <a:spcAft>
                <a:spcPts val="0"/>
              </a:spcAft>
              <a:buClrTx/>
              <a:buSzTx/>
              <a:buFontTx/>
              <a:buNone/>
              <a:tabLst/>
              <a:defRPr/>
            </a:pP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Pass Mark</a:t>
            </a:r>
            <a:r>
              <a:rPr lang="en-GB" sz="2000">
                <a:solidFill>
                  <a:prstClr val="black"/>
                </a:solidFill>
                <a:latin typeface="Calibri" panose="020F0502020204030204"/>
              </a:rPr>
              <a:t> (average)</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Level 1- 15/30</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Level 2- 17/30</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4" name="TextBox 3">
            <a:extLst>
              <a:ext uri="{FF2B5EF4-FFF2-40B4-BE49-F238E27FC236}">
                <a16:creationId xmlns:a16="http://schemas.microsoft.com/office/drawing/2014/main" id="{C5435FB1-0101-4D74-9DD8-E3C9C9E30EB4}"/>
              </a:ext>
            </a:extLst>
          </p:cNvPr>
          <p:cNvSpPr txBox="1"/>
          <p:nvPr/>
        </p:nvSpPr>
        <p:spPr>
          <a:xfrm>
            <a:off x="3970443" y="1424131"/>
            <a:ext cx="2743649" cy="2246769"/>
          </a:xfrm>
          <a:prstGeom prst="rect">
            <a:avLst/>
          </a:prstGeom>
          <a:solidFill>
            <a:schemeClr val="accent4">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Paper 2- Writing 33.3%</a:t>
            </a:r>
            <a:endParaRPr lang="en-GB" sz="20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1 </a:t>
            </a:r>
            <a:r>
              <a:rPr lang="en-GB" sz="2000">
                <a:solidFill>
                  <a:prstClr val="black"/>
                </a:solidFill>
                <a:latin typeface="Calibri" panose="020F0502020204030204"/>
              </a:rPr>
              <a:t>hour, 30</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marks</a:t>
            </a:r>
            <a:r>
              <a:rPr lang="en-GB" sz="2000">
                <a:solidFill>
                  <a:prstClr val="black"/>
                </a:solidFill>
                <a:latin typeface="Calibri" panose="020F0502020204030204"/>
              </a:rPr>
              <a:t> </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Pass Mark</a:t>
            </a:r>
            <a:r>
              <a:rPr lang="en-GB" sz="2000">
                <a:solidFill>
                  <a:prstClr val="black"/>
                </a:solidFill>
                <a:latin typeface="Calibri" panose="020F0502020204030204"/>
              </a:rPr>
              <a:t> (average)</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Level 1: 16/30</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Level 2: 18/30</a:t>
            </a:r>
            <a:endParaRPr lang="en-GB" sz="20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0E89D64D-EDF6-4574-ACA9-91EB2E69C457}"/>
              </a:ext>
            </a:extLst>
          </p:cNvPr>
          <p:cNvSpPr txBox="1"/>
          <p:nvPr/>
        </p:nvSpPr>
        <p:spPr>
          <a:xfrm>
            <a:off x="7549342" y="1423697"/>
            <a:ext cx="3405373" cy="2031325"/>
          </a:xfrm>
          <a:prstGeom prst="rect">
            <a:avLst/>
          </a:prstGeom>
          <a:solidFill>
            <a:schemeClr val="accent6">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NEA: Speaking, Listening &amp; Communication 33.3%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Non-Exam Assessment (Pass or Fail)</a:t>
            </a:r>
            <a:r>
              <a:rPr lang="en-GB">
                <a:solidFill>
                  <a:prstClr val="black"/>
                </a:solidFill>
                <a:latin typeface="Calibri" panose="020F0502020204030204"/>
              </a:rPr>
              <a:t>  </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Presentations completed in </a:t>
            </a:r>
            <a:r>
              <a:rPr lang="en-GB">
                <a:solidFill>
                  <a:prstClr val="black"/>
                </a:solidFill>
                <a:latin typeface="Calibri" panose="020F0502020204030204"/>
              </a:rPr>
              <a:t>class</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6" name="TextBox 5">
            <a:extLst>
              <a:ext uri="{FF2B5EF4-FFF2-40B4-BE49-F238E27FC236}">
                <a16:creationId xmlns:a16="http://schemas.microsoft.com/office/drawing/2014/main" id="{291A58FE-9989-438F-ABE1-4147B0D503CB}"/>
              </a:ext>
            </a:extLst>
          </p:cNvPr>
          <p:cNvSpPr txBox="1"/>
          <p:nvPr/>
        </p:nvSpPr>
        <p:spPr>
          <a:xfrm>
            <a:off x="738074" y="4472873"/>
            <a:ext cx="7963786" cy="1569660"/>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a:ea typeface="+mn-ea"/>
                <a:cs typeface="+mn-cs"/>
              </a:rPr>
              <a:t>Exam Dates</a:t>
            </a:r>
            <a:endParaRPr lang="en-US">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Thursday </a:t>
            </a:r>
            <a:r>
              <a:rPr lang="en-GB" b="1">
                <a:solidFill>
                  <a:prstClr val="black"/>
                </a:solidFill>
                <a:latin typeface="Calibri" panose="020F0502020204030204"/>
              </a:rPr>
              <a:t>16</a:t>
            </a:r>
            <a:r>
              <a:rPr lang="en-GB" b="1" baseline="30000">
                <a:solidFill>
                  <a:prstClr val="black"/>
                </a:solidFill>
                <a:latin typeface="Calibri" panose="020F0502020204030204"/>
              </a:rPr>
              <a:t>th</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May </a:t>
            </a:r>
            <a:r>
              <a:rPr lang="en-GB" b="1">
                <a:solidFill>
                  <a:prstClr val="black"/>
                </a:solidFill>
                <a:latin typeface="Calibri" panose="020F0502020204030204"/>
              </a:rPr>
              <a:t>2024</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(Level 1 &amp; 2 Paper 1 and 2)</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Speaking &amp; Listening-</a:t>
            </a:r>
            <a:r>
              <a:rPr lang="en-GB">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to be completed in lesson</a:t>
            </a:r>
            <a:r>
              <a:rPr lang="en-GB">
                <a:solidFill>
                  <a:prstClr val="black"/>
                </a:solidFill>
                <a:latin typeface="Calibri" panose="020F0502020204030204"/>
              </a:rPr>
              <a:t> this term for both levels</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p:txBody>
      </p:sp>
      <p:sp>
        <p:nvSpPr>
          <p:cNvPr id="7" name="TextBox 6">
            <a:extLst>
              <a:ext uri="{FF2B5EF4-FFF2-40B4-BE49-F238E27FC236}">
                <a16:creationId xmlns:a16="http://schemas.microsoft.com/office/drawing/2014/main" id="{0CF685D1-52C8-461A-A06C-7D6E8A09C813}"/>
              </a:ext>
            </a:extLst>
          </p:cNvPr>
          <p:cNvSpPr txBox="1"/>
          <p:nvPr/>
        </p:nvSpPr>
        <p:spPr>
          <a:xfrm>
            <a:off x="9172058" y="4344544"/>
            <a:ext cx="2597002" cy="1477328"/>
          </a:xfrm>
          <a:prstGeom prst="rect">
            <a:avLst/>
          </a:prstGeom>
          <a:solidFill>
            <a:schemeClr val="accent3">
              <a:lumMod val="60000"/>
              <a:lumOff val="40000"/>
            </a:schemeClr>
          </a:solidFill>
        </p:spPr>
        <p:txBody>
          <a:bodyPr wrap="square" lIns="91440" tIns="45720" rIns="91440" bIns="45720" rtlCol="0" anchor="t">
            <a:spAutoFit/>
          </a:bodyPr>
          <a:lstStyle/>
          <a:p>
            <a:pPr>
              <a:defRPr/>
            </a:pPr>
            <a:r>
              <a:rPr lang="en-GB">
                <a:solidFill>
                  <a:prstClr val="black"/>
                </a:solidFill>
                <a:latin typeface="Calibri" panose="020F0502020204030204"/>
                <a:cs typeface="Calibri"/>
              </a:rPr>
              <a:t>Functional Skills is a Pass or Fail qualification.</a:t>
            </a:r>
          </a:p>
          <a:p>
            <a:pPr>
              <a:defRPr/>
            </a:pPr>
            <a:endParaRPr lang="en-GB">
              <a:solidFill>
                <a:prstClr val="black"/>
              </a:solidFill>
              <a:latin typeface="Calibri" panose="020F0502020204030204"/>
            </a:endParaRPr>
          </a:p>
          <a:p>
            <a:pPr marL="0" marR="0" lvl="0" indent="0" algn="l" defTabSz="91440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 pass at Level 2 is equivalent to a GCSE 4</a:t>
            </a:r>
            <a:endParaRPr lang="en-GB">
              <a:solidFill>
                <a:prstClr val="black"/>
              </a:solidFill>
              <a:ea typeface="+mn-ea"/>
              <a:cs typeface="+mn-cs"/>
            </a:endParaRPr>
          </a:p>
        </p:txBody>
      </p:sp>
      <p:pic>
        <p:nvPicPr>
          <p:cNvPr id="8" name="Picture 7">
            <a:extLst>
              <a:ext uri="{FF2B5EF4-FFF2-40B4-BE49-F238E27FC236}">
                <a16:creationId xmlns:a16="http://schemas.microsoft.com/office/drawing/2014/main" id="{40473025-730C-C8C7-8965-5A8472A16AE3}"/>
              </a:ext>
            </a:extLst>
          </p:cNvPr>
          <p:cNvPicPr>
            <a:picLocks noChangeAspect="1"/>
          </p:cNvPicPr>
          <p:nvPr/>
        </p:nvPicPr>
        <p:blipFill rotWithShape="1">
          <a:blip r:embed="rId3"/>
          <a:srcRect l="21656" t="19915" r="6510" b="67812"/>
          <a:stretch/>
        </p:blipFill>
        <p:spPr>
          <a:xfrm>
            <a:off x="0" y="1"/>
            <a:ext cx="12191980" cy="1111170"/>
          </a:xfrm>
          <a:prstGeom prst="rect">
            <a:avLst/>
          </a:prstGeom>
        </p:spPr>
      </p:pic>
      <p:sp>
        <p:nvSpPr>
          <p:cNvPr id="2" name="Title 1">
            <a:extLst>
              <a:ext uri="{FF2B5EF4-FFF2-40B4-BE49-F238E27FC236}">
                <a16:creationId xmlns:a16="http://schemas.microsoft.com/office/drawing/2014/main" id="{4AC6999E-6DE0-4CF9-A4FD-052B64D57E2E}"/>
              </a:ext>
            </a:extLst>
          </p:cNvPr>
          <p:cNvSpPr>
            <a:spLocks noGrp="1"/>
          </p:cNvSpPr>
          <p:nvPr>
            <p:ph type="title"/>
          </p:nvPr>
        </p:nvSpPr>
        <p:spPr>
          <a:xfrm>
            <a:off x="403806" y="193229"/>
            <a:ext cx="4803269" cy="643338"/>
          </a:xfrm>
          <a:solidFill>
            <a:schemeClr val="accent3">
              <a:lumMod val="40000"/>
              <a:lumOff val="60000"/>
            </a:schemeClr>
          </a:solidFill>
        </p:spPr>
        <p:txBody>
          <a:bodyPr>
            <a:noAutofit/>
          </a:bodyPr>
          <a:lstStyle/>
          <a:p>
            <a:pPr algn="ctr"/>
            <a:r>
              <a:rPr lang="en-GB" sz="3200" b="1"/>
              <a:t>Functional Skills Level 1 &amp; 2 </a:t>
            </a:r>
          </a:p>
        </p:txBody>
      </p:sp>
    </p:spTree>
    <p:extLst>
      <p:ext uri="{BB962C8B-B14F-4D97-AF65-F5344CB8AC3E}">
        <p14:creationId xmlns:p14="http://schemas.microsoft.com/office/powerpoint/2010/main" val="217271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6DB12-C119-3AA4-B03A-73AD9AD9657E}"/>
              </a:ext>
            </a:extLst>
          </p:cNvPr>
          <p:cNvPicPr>
            <a:picLocks noChangeAspect="1"/>
          </p:cNvPicPr>
          <p:nvPr/>
        </p:nvPicPr>
        <p:blipFill rotWithShape="1">
          <a:blip r:embed="rId3"/>
          <a:srcRect l="21656" t="19915" r="6510" b="67812"/>
          <a:stretch/>
        </p:blipFill>
        <p:spPr>
          <a:xfrm>
            <a:off x="0" y="0"/>
            <a:ext cx="12191980" cy="1111170"/>
          </a:xfrm>
          <a:prstGeom prst="rect">
            <a:avLst/>
          </a:prstGeom>
        </p:spPr>
      </p:pic>
      <p:pic>
        <p:nvPicPr>
          <p:cNvPr id="2050" name="Picture 2" descr="Page 1">
            <a:extLst>
              <a:ext uri="{FF2B5EF4-FFF2-40B4-BE49-F238E27FC236}">
                <a16:creationId xmlns:a16="http://schemas.microsoft.com/office/drawing/2014/main" id="{6AFC7C82-8B57-C42B-2445-60E234352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580" y="1517274"/>
            <a:ext cx="3484440" cy="49240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 1">
            <a:extLst>
              <a:ext uri="{FF2B5EF4-FFF2-40B4-BE49-F238E27FC236}">
                <a16:creationId xmlns:a16="http://schemas.microsoft.com/office/drawing/2014/main" id="{D9A03A70-86C9-9787-569E-7E83E6C45F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925" y="1517274"/>
            <a:ext cx="3411425" cy="4820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8689DF-0F00-5D22-5C9D-74D333697C18}"/>
              </a:ext>
            </a:extLst>
          </p:cNvPr>
          <p:cNvSpPr txBox="1"/>
          <p:nvPr/>
        </p:nvSpPr>
        <p:spPr>
          <a:xfrm>
            <a:off x="518419" y="253153"/>
            <a:ext cx="2987749" cy="523220"/>
          </a:xfrm>
          <a:prstGeom prst="rect">
            <a:avLst/>
          </a:prstGeom>
          <a:solidFill>
            <a:schemeClr val="accent3">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Revision </a:t>
            </a:r>
            <a:r>
              <a:rPr lang="en-GB" sz="2800">
                <a:solidFill>
                  <a:prstClr val="black"/>
                </a:solidFill>
                <a:latin typeface="Calibri" panose="020F0502020204030204"/>
              </a:rPr>
              <a:t>Resources</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42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2F5D3-F159-4499-8816-FD8BC3474ED2}"/>
              </a:ext>
            </a:extLst>
          </p:cNvPr>
          <p:cNvSpPr txBox="1"/>
          <p:nvPr/>
        </p:nvSpPr>
        <p:spPr>
          <a:xfrm>
            <a:off x="307754" y="1359338"/>
            <a:ext cx="4605669" cy="5078313"/>
          </a:xfrm>
          <a:prstGeom prst="rect">
            <a:avLst/>
          </a:prstGeom>
          <a:solidFill>
            <a:schemeClr val="accent5">
              <a:lumMod val="60000"/>
              <a:lumOff val="4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Paper 1</a:t>
            </a:r>
          </a:p>
          <a:p>
            <a:pPr algn="ctr">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Explorations in Creative Reading &amp; Writing</a:t>
            </a:r>
            <a:r>
              <a:rPr lang="en-GB" b="1">
                <a:solidFill>
                  <a:prstClr val="black"/>
                </a:solidFill>
                <a:latin typeface="Calibri" panose="020F0502020204030204"/>
              </a:rPr>
              <a:t>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1hr 45 mins- 80 marks</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Section A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- 4 questions (quality of reading)- 40 marks</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 Multiple choice/ true of false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4 marks</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2- Language analysis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8 marks</a:t>
            </a:r>
            <a:r>
              <a:rPr lang="en-GB" b="1">
                <a:solidFill>
                  <a:prstClr val="black"/>
                </a:solidFill>
                <a:latin typeface="Calibri" panose="020F0502020204030204"/>
              </a:rPr>
              <a:t> </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3- Structure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8 marks</a:t>
            </a:r>
            <a:r>
              <a:rPr lang="en-GB" b="1">
                <a:solidFill>
                  <a:prstClr val="black"/>
                </a:solidFill>
                <a:latin typeface="Calibri" panose="020F0502020204030204"/>
              </a:rPr>
              <a:t> </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4- To what extent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20 marks</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a:defRPr/>
            </a:pPr>
            <a:endParaRPr lang="en-GB" sz="18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Section B-</a:t>
            </a:r>
            <a:r>
              <a:rPr lang="en-GB" b="1">
                <a:solidFill>
                  <a:prstClr val="black"/>
                </a:solidFill>
                <a:latin typeface="Calibri" panose="020F0502020204030204"/>
              </a:rPr>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a:t>
            </a:r>
            <a:r>
              <a:rPr lang="en-GB">
                <a:solidFill>
                  <a:prstClr val="black"/>
                </a:solidFill>
                <a:latin typeface="Calibri" panose="020F0502020204030204"/>
              </a:rPr>
              <a:t> question</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GB">
                <a:solidFill>
                  <a:prstClr val="black"/>
                </a:solidFill>
                <a:latin typeface="Calibri" panose="020F0502020204030204"/>
              </a:rPr>
              <a: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40 marks</a:t>
            </a:r>
            <a:r>
              <a:rPr lang="en-GB" b="1">
                <a:solidFill>
                  <a:prstClr val="black"/>
                </a:solidFill>
                <a:latin typeface="Calibri" panose="020F0502020204030204"/>
              </a:rPr>
              <a:t> </a:t>
            </a:r>
            <a:endParaRPr lang="en-GB">
              <a:solidFill>
                <a:prstClr val="black"/>
              </a:solidFill>
              <a:cs typeface="Calibri"/>
            </a:endParaRPr>
          </a:p>
          <a:p>
            <a:pPr>
              <a:defRPr/>
            </a:pPr>
            <a:endParaRPr lang="en-GB">
              <a:solidFill>
                <a:prstClr val="black"/>
              </a:solidFill>
              <a:latin typeface="Calibri" panose="020F0502020204030204"/>
              <a:cs typeface="Calibri"/>
            </a:endParaRPr>
          </a:p>
          <a:p>
            <a:pPr>
              <a:defRPr/>
            </a:pPr>
            <a:r>
              <a:rPr lang="en-GB">
                <a:solidFill>
                  <a:prstClr val="black"/>
                </a:solidFill>
                <a:latin typeface="Calibri" panose="020F0502020204030204"/>
                <a:cs typeface="Calibri"/>
              </a:rPr>
              <a:t>Pupils will be asked to write </a:t>
            </a:r>
            <a:r>
              <a:rPr lang="en-GB" i="1">
                <a:solidFill>
                  <a:prstClr val="black"/>
                </a:solidFill>
                <a:latin typeface="Calibri" panose="020F0502020204030204"/>
                <a:cs typeface="Calibri"/>
              </a:rPr>
              <a:t>either</a:t>
            </a:r>
            <a:r>
              <a:rPr lang="en-GB">
                <a:solidFill>
                  <a:prstClr val="black"/>
                </a:solidFill>
                <a:latin typeface="Calibri" panose="020F0502020204030204"/>
                <a:cs typeface="Calibri"/>
              </a:rPr>
              <a:t> a description or a narrative based on an image/ statement </a:t>
            </a:r>
            <a:endParaRPr lang="en-GB">
              <a:solidFill>
                <a:prstClr val="black"/>
              </a:solidFill>
            </a:endParaRPr>
          </a:p>
        </p:txBody>
      </p:sp>
      <p:sp>
        <p:nvSpPr>
          <p:cNvPr id="4" name="TextBox 3">
            <a:extLst>
              <a:ext uri="{FF2B5EF4-FFF2-40B4-BE49-F238E27FC236}">
                <a16:creationId xmlns:a16="http://schemas.microsoft.com/office/drawing/2014/main" id="{F74783AD-038D-4C2C-9366-732781CDBC5E}"/>
              </a:ext>
            </a:extLst>
          </p:cNvPr>
          <p:cNvSpPr txBox="1"/>
          <p:nvPr/>
        </p:nvSpPr>
        <p:spPr>
          <a:xfrm>
            <a:off x="5081476" y="1365389"/>
            <a:ext cx="4929076" cy="4955203"/>
          </a:xfrm>
          <a:prstGeom prst="rect">
            <a:avLst/>
          </a:prstGeom>
          <a:solidFill>
            <a:schemeClr val="accent2">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Paper 2</a:t>
            </a:r>
          </a:p>
          <a:p>
            <a:pPr algn="ctr">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Writer’s Viewpoints &amp; Perspectives</a:t>
            </a:r>
            <a:r>
              <a:rPr lang="en-GB" b="1">
                <a:solidFill>
                  <a:prstClr val="black"/>
                </a:solidFill>
                <a:latin typeface="Calibri" panose="020F0502020204030204"/>
              </a:rPr>
              <a:t> </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1hr 45 mins - 80 marks</a:t>
            </a:r>
            <a:r>
              <a:rPr lang="en-GB" b="1">
                <a:solidFill>
                  <a:prstClr val="black"/>
                </a:solidFill>
                <a:latin typeface="Calibri" panose="020F0502020204030204"/>
              </a:rPr>
              <a:t> </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Section A- 4 questions- 40 marks</a:t>
            </a:r>
            <a:endParaRPr lang="en-GB" b="1">
              <a:solidFill>
                <a:prstClr val="black"/>
              </a:solidFill>
              <a:latin typeface="Calibri" panose="020F0502020204030204"/>
            </a:endParaRPr>
          </a:p>
          <a:p>
            <a:pPr>
              <a:defRPr/>
            </a:pP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 Multiple choice/ true of false-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4 marks</a:t>
            </a:r>
            <a:endParaRPr lang="en-GB" sz="16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2- similarities and differences between two sources -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8 marks</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3- Language analysis of one source- </a:t>
            </a: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12 marks</a:t>
            </a:r>
            <a:endParaRPr lang="en-GB" sz="14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4- Compare the viewpoints of the writers, referring to both sources- </a:t>
            </a: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16 marks</a:t>
            </a:r>
            <a:endParaRPr lang="en-GB" sz="16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Section B - 1 question - 40 marks</a:t>
            </a:r>
            <a:endParaRPr lang="en-GB" sz="18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Extended writing task- non-fiction</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24 marks- content &amp; organisation</a:t>
            </a:r>
            <a:endParaRPr lang="en-GB" sz="1400" b="1"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Calibri" panose="020F0502020204030204"/>
                <a:ea typeface="+mn-ea"/>
                <a:cs typeface="+mn-cs"/>
              </a:rPr>
              <a:t>16 marks- technical accuracy </a:t>
            </a:r>
            <a:r>
              <a:rPr lang="en-GB" sz="1400" b="1">
                <a:solidFill>
                  <a:prstClr val="black"/>
                </a:solidFill>
                <a:latin typeface="Calibri" panose="020F0502020204030204"/>
              </a:rPr>
              <a:t>(</a:t>
            </a:r>
            <a:r>
              <a:rPr lang="en-GB" sz="1400" b="1" err="1">
                <a:solidFill>
                  <a:prstClr val="black"/>
                </a:solidFill>
                <a:latin typeface="Calibri" panose="020F0502020204030204"/>
              </a:rPr>
              <a:t>SPaG</a:t>
            </a:r>
            <a:r>
              <a:rPr lang="en-GB" sz="1400" b="1">
                <a:solidFill>
                  <a:prstClr val="black"/>
                </a:solidFill>
                <a:latin typeface="Calibri" panose="020F0502020204030204"/>
              </a:rPr>
              <a:t>)</a:t>
            </a:r>
            <a:endParaRPr lang="en-GB" sz="1400" b="1" i="0" u="none" strike="noStrike" kern="1200" cap="none" spc="0" normalizeH="0" baseline="0" noProof="0">
              <a:ln>
                <a:noFill/>
              </a:ln>
              <a:solidFill>
                <a:prstClr val="black"/>
              </a:solidFill>
              <a:effectLst/>
              <a:uLnTx/>
              <a:uFillTx/>
              <a:latin typeface="Calibri" panose="020F0502020204030204"/>
              <a:cs typeface="Calibri"/>
            </a:endParaRPr>
          </a:p>
        </p:txBody>
      </p:sp>
      <p:pic>
        <p:nvPicPr>
          <p:cNvPr id="6" name="Picture 5">
            <a:extLst>
              <a:ext uri="{FF2B5EF4-FFF2-40B4-BE49-F238E27FC236}">
                <a16:creationId xmlns:a16="http://schemas.microsoft.com/office/drawing/2014/main" id="{6B2C262C-8446-F1CE-CB6F-C990480CC93B}"/>
              </a:ext>
            </a:extLst>
          </p:cNvPr>
          <p:cNvPicPr>
            <a:picLocks noChangeAspect="1"/>
          </p:cNvPicPr>
          <p:nvPr/>
        </p:nvPicPr>
        <p:blipFill rotWithShape="1">
          <a:blip r:embed="rId3"/>
          <a:srcRect l="21656" t="19915" r="6510" b="67812"/>
          <a:stretch/>
        </p:blipFill>
        <p:spPr>
          <a:xfrm>
            <a:off x="0" y="0"/>
            <a:ext cx="12191980" cy="1111170"/>
          </a:xfrm>
          <a:prstGeom prst="rect">
            <a:avLst/>
          </a:prstGeom>
        </p:spPr>
      </p:pic>
      <p:grpSp>
        <p:nvGrpSpPr>
          <p:cNvPr id="8" name="Group 7">
            <a:extLst>
              <a:ext uri="{FF2B5EF4-FFF2-40B4-BE49-F238E27FC236}">
                <a16:creationId xmlns:a16="http://schemas.microsoft.com/office/drawing/2014/main" id="{267A7113-87EB-3A91-7519-0FA77AA34BB8}"/>
              </a:ext>
            </a:extLst>
          </p:cNvPr>
          <p:cNvGrpSpPr/>
          <p:nvPr/>
        </p:nvGrpSpPr>
        <p:grpSpPr>
          <a:xfrm>
            <a:off x="10229406" y="1492095"/>
            <a:ext cx="1819940" cy="4708981"/>
            <a:chOff x="9822712" y="2201673"/>
            <a:chExt cx="1819940" cy="4708981"/>
          </a:xfrm>
        </p:grpSpPr>
        <p:sp>
          <p:nvSpPr>
            <p:cNvPr id="5" name="TextBox 4">
              <a:extLst>
                <a:ext uri="{FF2B5EF4-FFF2-40B4-BE49-F238E27FC236}">
                  <a16:creationId xmlns:a16="http://schemas.microsoft.com/office/drawing/2014/main" id="{03820BEB-D8CC-4FA9-B681-F3EBD53E2C45}"/>
                </a:ext>
              </a:extLst>
            </p:cNvPr>
            <p:cNvSpPr txBox="1"/>
            <p:nvPr/>
          </p:nvSpPr>
          <p:spPr>
            <a:xfrm>
              <a:off x="9822712" y="2201673"/>
              <a:ext cx="1819940" cy="4708981"/>
            </a:xfrm>
            <a:prstGeom prst="rect">
              <a:avLst/>
            </a:prstGeom>
            <a:solidFill>
              <a:schemeClr val="accent6">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NEA Speaking &amp; Listening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To be completed in class during lessons.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A presentation based on controversial topics or real life issues. </a:t>
              </a:r>
            </a:p>
          </p:txBody>
        </p:sp>
        <p:sp>
          <p:nvSpPr>
            <p:cNvPr id="7" name="Arrow: Down 6">
              <a:extLst>
                <a:ext uri="{FF2B5EF4-FFF2-40B4-BE49-F238E27FC236}">
                  <a16:creationId xmlns:a16="http://schemas.microsoft.com/office/drawing/2014/main" id="{C5E232BE-2805-C21B-8E13-2BD7F3DCFE1D}"/>
                </a:ext>
              </a:extLst>
            </p:cNvPr>
            <p:cNvSpPr/>
            <p:nvPr/>
          </p:nvSpPr>
          <p:spPr>
            <a:xfrm>
              <a:off x="10546612" y="4404546"/>
              <a:ext cx="372140" cy="6485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929275-2EEA-4385-A559-66702F033B8E}"/>
              </a:ext>
            </a:extLst>
          </p:cNvPr>
          <p:cNvSpPr>
            <a:spLocks noGrp="1"/>
          </p:cNvSpPr>
          <p:nvPr>
            <p:ph type="title"/>
          </p:nvPr>
        </p:nvSpPr>
        <p:spPr>
          <a:xfrm>
            <a:off x="863000" y="281763"/>
            <a:ext cx="4180367" cy="547644"/>
          </a:xfrm>
          <a:solidFill>
            <a:schemeClr val="accent4">
              <a:lumMod val="40000"/>
              <a:lumOff val="60000"/>
            </a:schemeClr>
          </a:solidFill>
        </p:spPr>
        <p:txBody>
          <a:bodyPr>
            <a:normAutofit fontScale="90000"/>
          </a:bodyPr>
          <a:lstStyle/>
          <a:p>
            <a:pPr algn="ctr"/>
            <a:r>
              <a:rPr lang="en-GB" b="1"/>
              <a:t>GCSE Language </a:t>
            </a:r>
          </a:p>
        </p:txBody>
      </p:sp>
    </p:spTree>
    <p:extLst>
      <p:ext uri="{BB962C8B-B14F-4D97-AF65-F5344CB8AC3E}">
        <p14:creationId xmlns:p14="http://schemas.microsoft.com/office/powerpoint/2010/main" val="60629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Page 1">
            <a:extLst>
              <a:ext uri="{FF2B5EF4-FFF2-40B4-BE49-F238E27FC236}">
                <a16:creationId xmlns:a16="http://schemas.microsoft.com/office/drawing/2014/main" id="{08D86C31-ACA8-D1BC-82F9-A5BCE4C5BC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4485" y="1573887"/>
            <a:ext cx="3257895"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EDF048"/>
            </a:solidFill>
          </a:ln>
        </p:spPr>
        <p:style>
          <a:lnRef idx="1">
            <a:schemeClr val="accent1"/>
          </a:lnRef>
          <a:fillRef idx="0">
            <a:schemeClr val="accent1"/>
          </a:fillRef>
          <a:effectRef idx="0">
            <a:schemeClr val="accent1"/>
          </a:effectRef>
          <a:fontRef idx="minor">
            <a:schemeClr val="tx1"/>
          </a:fontRef>
        </p:style>
      </p:cxnSp>
      <p:pic>
        <p:nvPicPr>
          <p:cNvPr id="1026" name="Picture 2" descr="GCSE English Language AQA Revision Guide - for the Grade 9-1 Course By CGP Books">
            <a:extLst>
              <a:ext uri="{FF2B5EF4-FFF2-40B4-BE49-F238E27FC236}">
                <a16:creationId xmlns:a16="http://schemas.microsoft.com/office/drawing/2014/main" id="{242481EA-87AB-1668-1327-DE82001254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1665" y="1573887"/>
            <a:ext cx="3246384" cy="4604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8050CD3-EB10-9162-1490-C3A0BCD1C2A1}"/>
              </a:ext>
            </a:extLst>
          </p:cNvPr>
          <p:cNvPicPr>
            <a:picLocks noChangeAspect="1"/>
          </p:cNvPicPr>
          <p:nvPr/>
        </p:nvPicPr>
        <p:blipFill rotWithShape="1">
          <a:blip r:embed="rId5"/>
          <a:srcRect l="21656" t="19915" r="6510" b="67812"/>
          <a:stretch/>
        </p:blipFill>
        <p:spPr>
          <a:xfrm>
            <a:off x="0" y="0"/>
            <a:ext cx="12191980" cy="1111170"/>
          </a:xfrm>
          <a:prstGeom prst="rect">
            <a:avLst/>
          </a:prstGeom>
        </p:spPr>
      </p:pic>
      <p:sp>
        <p:nvSpPr>
          <p:cNvPr id="3" name="TextBox 2">
            <a:extLst>
              <a:ext uri="{FF2B5EF4-FFF2-40B4-BE49-F238E27FC236}">
                <a16:creationId xmlns:a16="http://schemas.microsoft.com/office/drawing/2014/main" id="{B1C8BCD7-4A54-6DFF-D259-39DA1551A10E}"/>
              </a:ext>
            </a:extLst>
          </p:cNvPr>
          <p:cNvSpPr txBox="1"/>
          <p:nvPr/>
        </p:nvSpPr>
        <p:spPr>
          <a:xfrm>
            <a:off x="723013" y="308344"/>
            <a:ext cx="2987749" cy="523220"/>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Revision Resources </a:t>
            </a:r>
          </a:p>
        </p:txBody>
      </p:sp>
    </p:spTree>
    <p:extLst>
      <p:ext uri="{BB962C8B-B14F-4D97-AF65-F5344CB8AC3E}">
        <p14:creationId xmlns:p14="http://schemas.microsoft.com/office/powerpoint/2010/main" val="278671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CA724CF-A5DD-4090-B846-C32F038D1377}"/>
              </a:ext>
            </a:extLst>
          </p:cNvPr>
          <p:cNvGraphicFramePr>
            <a:graphicFrameLocks noGrp="1"/>
          </p:cNvGraphicFramePr>
          <p:nvPr>
            <p:extLst>
              <p:ext uri="{D42A27DB-BD31-4B8C-83A1-F6EECF244321}">
                <p14:modId xmlns:p14="http://schemas.microsoft.com/office/powerpoint/2010/main" val="3848883966"/>
              </p:ext>
            </p:extLst>
          </p:nvPr>
        </p:nvGraphicFramePr>
        <p:xfrm>
          <a:off x="1008310" y="1206582"/>
          <a:ext cx="10175359" cy="4673016"/>
        </p:xfrm>
        <a:graphic>
          <a:graphicData uri="http://schemas.openxmlformats.org/drawingml/2006/table">
            <a:tbl>
              <a:tblPr firstRow="1" bandRow="1"/>
              <a:tblGrid>
                <a:gridCol w="5061850">
                  <a:extLst>
                    <a:ext uri="{9D8B030D-6E8A-4147-A177-3AD203B41FA5}">
                      <a16:colId xmlns:a16="http://schemas.microsoft.com/office/drawing/2014/main" val="3384599266"/>
                    </a:ext>
                  </a:extLst>
                </a:gridCol>
                <a:gridCol w="5113509">
                  <a:extLst>
                    <a:ext uri="{9D8B030D-6E8A-4147-A177-3AD203B41FA5}">
                      <a16:colId xmlns:a16="http://schemas.microsoft.com/office/drawing/2014/main" val="807902641"/>
                    </a:ext>
                  </a:extLst>
                </a:gridCol>
              </a:tblGrid>
              <a:tr h="1068785">
                <a:tc>
                  <a:txBody>
                    <a:bodyPr/>
                    <a:lstStyle/>
                    <a:p>
                      <a:pPr algn="ctr"/>
                      <a:r>
                        <a:rPr lang="en-GB" sz="3200" b="1">
                          <a:effectLst/>
                          <a:latin typeface="Calibri"/>
                        </a:rPr>
                        <a:t>English Exams </a:t>
                      </a:r>
                      <a:endParaRPr lang="en-GB" sz="3200" b="1">
                        <a:effectLst/>
                        <a:latin typeface="Calibri" panose="020F0502020204030204" pitchFamily="34" charset="0"/>
                      </a:endParaRPr>
                    </a:p>
                    <a:p>
                      <a:pPr algn="ctr"/>
                      <a:r>
                        <a:rPr lang="en-GB" sz="3200" b="1">
                          <a:effectLst/>
                          <a:latin typeface="Calibri"/>
                        </a:rPr>
                        <a:t>2024/5</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r>
                        <a:rPr lang="en-GB" sz="3200" b="1">
                          <a:effectLst/>
                          <a:latin typeface="Calibri"/>
                        </a:rPr>
                        <a:t>Date </a:t>
                      </a:r>
                      <a:endParaRPr lang="en-GB" sz="3200" b="1">
                        <a:effectLst/>
                        <a:latin typeface="Calibri" panose="020F0502020204030204" pitchFamily="34" charset="0"/>
                      </a:endParaRP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5767812"/>
                  </a:ext>
                </a:extLst>
              </a:tr>
              <a:tr h="594379">
                <a:tc>
                  <a:txBody>
                    <a:bodyPr/>
                    <a:lstStyle/>
                    <a:p>
                      <a:pPr algn="ctr"/>
                      <a:r>
                        <a:rPr lang="en-GB" sz="2800">
                          <a:effectLst/>
                          <a:latin typeface="Calibri"/>
                        </a:rPr>
                        <a:t>Functional Skills Level 1 &amp; 2- 2024</a:t>
                      </a:r>
                      <a:endParaRPr lang="en-GB" sz="2800">
                        <a:effectLst/>
                        <a:latin typeface="Calibri" panose="020F0502020204030204" pitchFamily="34" charset="0"/>
                      </a:endParaRP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a:effectLst/>
                          <a:latin typeface="Calibri"/>
                        </a:rPr>
                        <a:t>Thursday 16th May 2024 </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624447"/>
                  </a:ext>
                </a:extLst>
              </a:tr>
              <a:tr h="594379">
                <a:tc>
                  <a:txBody>
                    <a:bodyPr/>
                    <a:lstStyle/>
                    <a:p>
                      <a:pPr algn="ctr"/>
                      <a:r>
                        <a:rPr lang="en-GB" sz="2800">
                          <a:effectLst/>
                          <a:latin typeface="Calibri"/>
                        </a:rPr>
                        <a:t>Functional Skills Level 1 &amp; 2- 2025</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a:effectLst/>
                          <a:latin typeface="Calibri"/>
                        </a:rPr>
                        <a:t>8th Jan 2025/ 26th Feb 2025</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24046"/>
                  </a:ext>
                </a:extLst>
              </a:tr>
              <a:tr h="668214">
                <a:tc>
                  <a:txBody>
                    <a:bodyPr/>
                    <a:lstStyle/>
                    <a:p>
                      <a:pPr algn="ctr"/>
                      <a:r>
                        <a:rPr lang="en-GB" sz="2800">
                          <a:effectLst/>
                          <a:latin typeface="Calibri"/>
                        </a:rPr>
                        <a:t>English Language Paper 1 – GCSE  </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a:effectLst/>
                          <a:latin typeface="Calibri"/>
                        </a:rPr>
                        <a:t>23rd May 2025</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770935"/>
                  </a:ext>
                </a:extLst>
              </a:tr>
              <a:tr h="691117">
                <a:tc>
                  <a:txBody>
                    <a:bodyPr/>
                    <a:lstStyle/>
                    <a:p>
                      <a:pPr algn="ctr"/>
                      <a:r>
                        <a:rPr lang="en-GB" sz="2800">
                          <a:effectLst/>
                          <a:latin typeface="Calibri"/>
                        </a:rPr>
                        <a:t>English Language Paper 2 - GCSE </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a:effectLst/>
                          <a:latin typeface="Calibri"/>
                        </a:rPr>
                        <a:t>6th June 2025 </a:t>
                      </a: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295662"/>
                  </a:ext>
                </a:extLst>
              </a:tr>
              <a:tr h="1051593">
                <a:tc>
                  <a:txBody>
                    <a:bodyPr/>
                    <a:lstStyle/>
                    <a:p>
                      <a:pPr algn="ctr"/>
                      <a:r>
                        <a:rPr lang="en-GB" sz="2800">
                          <a:effectLst/>
                          <a:latin typeface="Calibri"/>
                        </a:rPr>
                        <a:t>Speaking &amp; Listening Component</a:t>
                      </a:r>
                    </a:p>
                    <a:p>
                      <a:pPr algn="ctr"/>
                      <a:endParaRPr lang="en-GB" sz="2800">
                        <a:effectLst/>
                        <a:latin typeface="Calibri"/>
                      </a:endParaRP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2800">
                          <a:effectLst/>
                          <a:latin typeface="Calibri"/>
                        </a:rPr>
                        <a:t>Marked in class before formal exams start!</a:t>
                      </a:r>
                      <a:endParaRPr lang="en-GB" sz="2800">
                        <a:effectLst/>
                        <a:latin typeface="Calibri" panose="020F0502020204030204" pitchFamily="34" charset="0"/>
                      </a:endParaRPr>
                    </a:p>
                  </a:txBody>
                  <a:tcPr marL="73481" marR="73481" marT="48987" marB="489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436641"/>
                  </a:ext>
                </a:extLst>
              </a:tr>
            </a:tbl>
          </a:graphicData>
        </a:graphic>
      </p:graphicFrame>
      <p:pic>
        <p:nvPicPr>
          <p:cNvPr id="3" name="Picture 2">
            <a:extLst>
              <a:ext uri="{FF2B5EF4-FFF2-40B4-BE49-F238E27FC236}">
                <a16:creationId xmlns:a16="http://schemas.microsoft.com/office/drawing/2014/main" id="{8C2AC5EF-4462-BE31-EAAE-FFEC14231F7E}"/>
              </a:ext>
            </a:extLst>
          </p:cNvPr>
          <p:cNvPicPr>
            <a:picLocks noChangeAspect="1"/>
          </p:cNvPicPr>
          <p:nvPr/>
        </p:nvPicPr>
        <p:blipFill rotWithShape="1">
          <a:blip r:embed="rId3"/>
          <a:srcRect l="21656" t="19915" r="6510" b="67812"/>
          <a:stretch/>
        </p:blipFill>
        <p:spPr>
          <a:xfrm>
            <a:off x="0" y="1"/>
            <a:ext cx="12191980" cy="1111170"/>
          </a:xfrm>
          <a:prstGeom prst="rect">
            <a:avLst/>
          </a:prstGeom>
        </p:spPr>
      </p:pic>
    </p:spTree>
    <p:extLst>
      <p:ext uri="{BB962C8B-B14F-4D97-AF65-F5344CB8AC3E}">
        <p14:creationId xmlns:p14="http://schemas.microsoft.com/office/powerpoint/2010/main" val="24033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5" name="TextBox 4">
            <a:extLst>
              <a:ext uri="{FF2B5EF4-FFF2-40B4-BE49-F238E27FC236}">
                <a16:creationId xmlns:a16="http://schemas.microsoft.com/office/drawing/2014/main" id="{F49C3732-E371-1256-F118-F861AB2B5558}"/>
              </a:ext>
            </a:extLst>
          </p:cNvPr>
          <p:cNvSpPr txBox="1"/>
          <p:nvPr/>
        </p:nvSpPr>
        <p:spPr>
          <a:xfrm>
            <a:off x="884099" y="1976218"/>
            <a:ext cx="10423801" cy="3785652"/>
          </a:xfrm>
          <a:prstGeom prst="rect">
            <a:avLst/>
          </a:prstGeom>
          <a:noFill/>
        </p:spPr>
        <p:txBody>
          <a:bodyPr wrap="square" lIns="91440" tIns="45720" rIns="91440" bIns="45720" rtlCol="0" anchor="t">
            <a:spAutoFit/>
          </a:bodyPr>
          <a:lstStyle/>
          <a:p>
            <a:pPr algn="ctr"/>
            <a:r>
              <a:rPr lang="en-US" sz="8000">
                <a:cs typeface="Calibri"/>
              </a:rPr>
              <a:t>History OCR B</a:t>
            </a:r>
          </a:p>
          <a:p>
            <a:pPr algn="ctr"/>
            <a:r>
              <a:rPr lang="en-US" sz="8000">
                <a:cs typeface="Calibri"/>
              </a:rPr>
              <a:t>The Schools History Project </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BF2A340-E8C8-EDFE-F7A3-E5F5347495A2}"/>
                  </a:ext>
                </a:extLst>
              </p14:cNvPr>
              <p14:cNvContentPartPr/>
              <p14:nvPr/>
            </p14:nvContentPartPr>
            <p14:xfrm>
              <a:off x="925237" y="2176583"/>
              <a:ext cx="360" cy="360"/>
            </p14:xfrm>
          </p:contentPart>
        </mc:Choice>
        <mc:Fallback xmlns="">
          <p:pic>
            <p:nvPicPr>
              <p:cNvPr id="9" name="Ink 8">
                <a:extLst>
                  <a:ext uri="{FF2B5EF4-FFF2-40B4-BE49-F238E27FC236}">
                    <a16:creationId xmlns:a16="http://schemas.microsoft.com/office/drawing/2014/main" id="{0BF2A340-E8C8-EDFE-F7A3-E5F5347495A2}"/>
                  </a:ext>
                </a:extLst>
              </p:cNvPr>
              <p:cNvPicPr/>
              <p:nvPr/>
            </p:nvPicPr>
            <p:blipFill>
              <a:blip r:embed="rId5"/>
              <a:stretch>
                <a:fillRect/>
              </a:stretch>
            </p:blipFill>
            <p:spPr>
              <a:xfrm>
                <a:off x="916237" y="2167583"/>
                <a:ext cx="18000" cy="18000"/>
              </a:xfrm>
              <a:prstGeom prst="rect">
                <a:avLst/>
              </a:prstGeom>
            </p:spPr>
          </p:pic>
        </mc:Fallback>
      </mc:AlternateContent>
    </p:spTree>
    <p:extLst>
      <p:ext uri="{BB962C8B-B14F-4D97-AF65-F5344CB8AC3E}">
        <p14:creationId xmlns:p14="http://schemas.microsoft.com/office/powerpoint/2010/main" val="11556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ticky notes with question marks">
            <a:extLst>
              <a:ext uri="{FF2B5EF4-FFF2-40B4-BE49-F238E27FC236}">
                <a16:creationId xmlns:a16="http://schemas.microsoft.com/office/drawing/2014/main" id="{C9379206-174A-3EBB-414A-507C58106B1A}"/>
              </a:ext>
            </a:extLst>
          </p:cNvPr>
          <p:cNvPicPr>
            <a:picLocks noChangeAspect="1"/>
          </p:cNvPicPr>
          <p:nvPr/>
        </p:nvPicPr>
        <p:blipFill rotWithShape="1">
          <a:blip r:embed="rId3"/>
          <a:srcRect t="10162" b="5569"/>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74E82D-1870-4C40-95AC-C6B53288AF3E}"/>
              </a:ext>
            </a:extLst>
          </p:cNvPr>
          <p:cNvSpPr>
            <a:spLocks noGrp="1"/>
          </p:cNvSpPr>
          <p:nvPr>
            <p:ph type="title"/>
          </p:nvPr>
        </p:nvSpPr>
        <p:spPr>
          <a:xfrm>
            <a:off x="523875" y="5317240"/>
            <a:ext cx="11210925" cy="744836"/>
          </a:xfrm>
        </p:spPr>
        <p:txBody>
          <a:bodyPr>
            <a:normAutofit/>
          </a:bodyPr>
          <a:lstStyle/>
          <a:p>
            <a:pPr algn="ctr"/>
            <a:r>
              <a:rPr lang="en-GB" sz="3600">
                <a:solidFill>
                  <a:schemeClr val="tx1">
                    <a:lumMod val="85000"/>
                    <a:lumOff val="15000"/>
                  </a:schemeClr>
                </a:solidFill>
              </a:rPr>
              <a:t>Any questions?</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B8DE93-6D79-1FD9-34DC-26165E9D9569}"/>
              </a:ext>
            </a:extLst>
          </p:cNvPr>
          <p:cNvPicPr>
            <a:picLocks noChangeAspect="1"/>
          </p:cNvPicPr>
          <p:nvPr/>
        </p:nvPicPr>
        <p:blipFill rotWithShape="1">
          <a:blip r:embed="rId4"/>
          <a:srcRect l="21656" t="19915" r="6510" b="67812"/>
          <a:stretch/>
        </p:blipFill>
        <p:spPr>
          <a:xfrm>
            <a:off x="0" y="1"/>
            <a:ext cx="12191980" cy="1111170"/>
          </a:xfrm>
          <a:prstGeom prst="rect">
            <a:avLst/>
          </a:prstGeom>
        </p:spPr>
      </p:pic>
    </p:spTree>
    <p:extLst>
      <p:ext uri="{BB962C8B-B14F-4D97-AF65-F5344CB8AC3E}">
        <p14:creationId xmlns:p14="http://schemas.microsoft.com/office/powerpoint/2010/main" val="422607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08683"/>
            <a:ext cx="12192000" cy="5549317"/>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00"/>
                </a:solidFill>
                <a:effectLst/>
                <a:uLnTx/>
                <a:uFillTx/>
                <a:latin typeface="Broadway"/>
              </a:rPr>
              <a:t>Raising Achievement in 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a:solidFill>
                  <a:srgbClr val="FFFF00"/>
                </a:solidFill>
                <a:latin typeface="Broadway"/>
              </a:rPr>
              <a:t>2024</a:t>
            </a:r>
            <a:endParaRPr lang="en-GB" sz="2400" b="0" i="0" u="none" strike="noStrike" kern="1200" cap="none" spc="0" normalizeH="0" baseline="0" noProof="0">
              <a:ln>
                <a:noFill/>
              </a:ln>
              <a:solidFill>
                <a:srgbClr val="FFFF00"/>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8" name="TextBox 7">
            <a:extLst>
              <a:ext uri="{FF2B5EF4-FFF2-40B4-BE49-F238E27FC236}">
                <a16:creationId xmlns:a16="http://schemas.microsoft.com/office/drawing/2014/main" id="{F3AFA64F-7E4C-9778-6E14-B24F1B3E9882}"/>
              </a:ext>
            </a:extLst>
          </p:cNvPr>
          <p:cNvSpPr txBox="1"/>
          <p:nvPr/>
        </p:nvSpPr>
        <p:spPr>
          <a:xfrm>
            <a:off x="526409" y="1998001"/>
            <a:ext cx="7185266" cy="3200876"/>
          </a:xfrm>
          <a:prstGeom prst="rect">
            <a:avLst/>
          </a:prstGeom>
          <a:noFill/>
        </p:spPr>
        <p:txBody>
          <a:bodyPr wrap="square" lIns="91440" tIns="45720" rIns="91440" bIns="45720" anchor="t">
            <a:spAutoFit/>
          </a:bodyPr>
          <a:lstStyle/>
          <a:p>
            <a:pPr fontAlgn="base">
              <a:defRPr/>
            </a:pPr>
            <a:r>
              <a:rPr lang="en-GB" sz="5400" b="1" u="sng" dirty="0">
                <a:solidFill>
                  <a:srgbClr val="000000"/>
                </a:solidFill>
                <a:latin typeface="Garamond"/>
              </a:rPr>
              <a:t>Science</a:t>
            </a:r>
            <a:r>
              <a:rPr lang="en-GB" sz="3600" b="1" u="sng" dirty="0">
                <a:solidFill>
                  <a:srgbClr val="000000"/>
                </a:solidFill>
                <a:latin typeface="Garamond"/>
              </a:rPr>
              <a:t> GCSE and ELC 2025</a:t>
            </a:r>
          </a:p>
          <a:p>
            <a:pPr marL="342900" indent="-342900">
              <a:buAutoNum type="arabicPeriod"/>
              <a:defRPr/>
            </a:pPr>
            <a:r>
              <a:rPr kumimoji="0" lang="en-GB" sz="2400" b="1" i="0" u="none" strike="noStrike" kern="1200" cap="none" spc="0" normalizeH="0" baseline="0" noProof="0" dirty="0">
                <a:ln>
                  <a:noFill/>
                </a:ln>
                <a:solidFill>
                  <a:srgbClr val="000000"/>
                </a:solidFill>
                <a:effectLst/>
                <a:uLnTx/>
                <a:uFillTx/>
                <a:latin typeface="Garamond"/>
              </a:rPr>
              <a:t>Content assessed in the exams and exams</a:t>
            </a:r>
            <a:r>
              <a:rPr lang="en-GB" sz="2400" b="1" dirty="0">
                <a:solidFill>
                  <a:srgbClr val="000000"/>
                </a:solidFill>
                <a:latin typeface="Garamond"/>
              </a:rPr>
              <a:t> </a:t>
            </a:r>
            <a:endParaRPr lang="en-GB" sz="2400" b="1" i="0" u="none" strike="noStrike" kern="1200" cap="none" spc="0" normalizeH="0" baseline="0" noProof="0" dirty="0">
              <a:ln>
                <a:noFill/>
              </a:ln>
              <a:solidFill>
                <a:srgbClr val="000000"/>
              </a:solidFill>
              <a:effectLst/>
              <a:uLnTx/>
              <a:uFillTx/>
              <a:latin typeface="Garamond" panose="02020404030301010803" pitchFamily="18" charset="0"/>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0000"/>
                </a:solidFill>
                <a:effectLst/>
                <a:uLnTx/>
                <a:uFillTx/>
                <a:latin typeface="Garamond"/>
              </a:rPr>
              <a:t>Exam board</a:t>
            </a:r>
            <a:endParaRPr lang="en-GB" sz="2400" b="1" i="0" u="none" strike="noStrike" kern="1200" cap="none" spc="0" normalizeH="0" baseline="0" noProof="0" dirty="0">
              <a:ln>
                <a:noFill/>
              </a:ln>
              <a:solidFill>
                <a:srgbClr val="000000"/>
              </a:solidFill>
              <a:effectLst/>
              <a:uLnTx/>
              <a:uFillTx/>
              <a:latin typeface="Garamond"/>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0000"/>
                </a:solidFill>
                <a:effectLst/>
                <a:uLnTx/>
                <a:uFillTx/>
                <a:latin typeface="Garamond"/>
              </a:rPr>
              <a:t>Length of exams</a:t>
            </a:r>
            <a:endParaRPr lang="en-GB" sz="2400" b="1" i="0" u="none" strike="noStrike" kern="1200" cap="none" spc="0" normalizeH="0" baseline="0" noProof="0" dirty="0">
              <a:ln>
                <a:noFill/>
              </a:ln>
              <a:solidFill>
                <a:srgbClr val="000000"/>
              </a:solidFill>
              <a:effectLst/>
              <a:uLnTx/>
              <a:uFillTx/>
              <a:latin typeface="Garamond"/>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0000"/>
                </a:solidFill>
                <a:effectLst/>
                <a:uLnTx/>
                <a:uFillTx/>
                <a:latin typeface="Garamond"/>
              </a:rPr>
              <a:t>Dates of exams this year for relevant pupils</a:t>
            </a:r>
            <a:endParaRPr lang="en-GB" sz="2400" b="1" i="0" u="none" strike="noStrike" kern="1200" cap="none" spc="0" normalizeH="0" baseline="0" noProof="0" dirty="0">
              <a:ln>
                <a:noFill/>
              </a:ln>
              <a:solidFill>
                <a:srgbClr val="000000"/>
              </a:solidFill>
              <a:effectLst/>
              <a:uLnTx/>
              <a:uFillTx/>
              <a:latin typeface="Garamond"/>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000000"/>
                </a:solidFill>
                <a:effectLst/>
                <a:uLnTx/>
                <a:uFillTx/>
                <a:latin typeface="Garamond"/>
              </a:rPr>
              <a:t>Best revision guides and ways to revise you subject</a:t>
            </a:r>
            <a:endParaRPr lang="en-GB" sz="2400" b="1" i="0" u="none" strike="noStrike" kern="1200" cap="none" spc="0" normalizeH="0" baseline="0" noProof="0" dirty="0">
              <a:ln>
                <a:noFill/>
              </a:ln>
              <a:solidFill>
                <a:srgbClr val="000000"/>
              </a:solidFill>
              <a:effectLst/>
              <a:uLnTx/>
              <a:uFillTx/>
              <a:latin typeface="Garamond"/>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endParaRPr lang="en-GB" sz="2800" b="1" i="0" u="none" strike="noStrike" kern="1200" cap="none" spc="0" normalizeH="0" baseline="0" noProof="0">
              <a:ln>
                <a:noFill/>
              </a:ln>
              <a:solidFill>
                <a:prstClr val="black"/>
              </a:solidFill>
              <a:effectLst/>
              <a:uLnTx/>
              <a:uFillTx/>
              <a:latin typeface="Garamond"/>
            </a:endParaRPr>
          </a:p>
        </p:txBody>
      </p:sp>
      <p:pic>
        <p:nvPicPr>
          <p:cNvPr id="2" name="Picture 1" descr="Science Classroom Printable Poster Art, Science Class Lab Quote Decor,  Classroom Sign Think Like a Proton Stay Positive Science Teacher Gift -  Etsy UK">
            <a:extLst>
              <a:ext uri="{FF2B5EF4-FFF2-40B4-BE49-F238E27FC236}">
                <a16:creationId xmlns:a16="http://schemas.microsoft.com/office/drawing/2014/main" id="{4854E3E7-20FE-EB8A-C7BD-28AB93A8CB6B}"/>
              </a:ext>
            </a:extLst>
          </p:cNvPr>
          <p:cNvPicPr>
            <a:picLocks noChangeAspect="1"/>
          </p:cNvPicPr>
          <p:nvPr/>
        </p:nvPicPr>
        <p:blipFill rotWithShape="1">
          <a:blip r:embed="rId4"/>
          <a:srcRect l="15180" t="7400" r="14801" b="6072"/>
          <a:stretch/>
        </p:blipFill>
        <p:spPr>
          <a:xfrm>
            <a:off x="8015159" y="1507267"/>
            <a:ext cx="3801512" cy="4697801"/>
          </a:xfrm>
          <a:prstGeom prst="rect">
            <a:avLst/>
          </a:prstGeom>
        </p:spPr>
      </p:pic>
    </p:spTree>
    <p:extLst>
      <p:ext uri="{BB962C8B-B14F-4D97-AF65-F5344CB8AC3E}">
        <p14:creationId xmlns:p14="http://schemas.microsoft.com/office/powerpoint/2010/main" val="3681245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08683"/>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prstClr val="white"/>
                </a:solidFill>
                <a:latin typeface="Broadway"/>
              </a:rPr>
              <a:t>2024</a:t>
            </a:r>
            <a:endParaRPr lang="en-GB" sz="2400" b="0" i="0" u="none" strike="noStrike" kern="1200" cap="none" spc="0" normalizeH="0" baseline="0" noProof="0" dirty="0">
              <a:ln>
                <a:noFill/>
              </a:ln>
              <a:solidFill>
                <a:prstClr val="white"/>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96160D02-B289-D906-588A-8E795976EB47}"/>
              </a:ext>
            </a:extLst>
          </p:cNvPr>
          <p:cNvSpPr txBox="1"/>
          <p:nvPr/>
        </p:nvSpPr>
        <p:spPr>
          <a:xfrm>
            <a:off x="263686" y="2727076"/>
            <a:ext cx="11613386" cy="584775"/>
          </a:xfrm>
          <a:prstGeom prst="rect">
            <a:avLst/>
          </a:prstGeom>
          <a:noFill/>
          <a:ln>
            <a:solidFill>
              <a:srgbClr val="4472C4"/>
            </a:solidFill>
          </a:ln>
        </p:spPr>
        <p:txBody>
          <a:bodyPr wrap="square" lIns="91440" tIns="45720" rIns="91440" bIns="45720" anchor="t">
            <a:spAutoFit/>
          </a:bodyPr>
          <a:lstStyle/>
          <a:p>
            <a:pPr marR="0" lvl="0" algn="l" defTabSz="914400" fontAlgn="base">
              <a:lnSpc>
                <a:spcPct val="100000"/>
              </a:lnSpc>
              <a:spcBef>
                <a:spcPts val="0"/>
              </a:spcBef>
              <a:spcAft>
                <a:spcPts val="0"/>
              </a:spcAft>
              <a:buClrTx/>
              <a:buSzTx/>
              <a:tabLst/>
              <a:defRPr/>
            </a:pPr>
            <a:r>
              <a:rPr lang="en-GB" sz="3200" b="1">
                <a:solidFill>
                  <a:srgbClr val="000000"/>
                </a:solidFill>
                <a:latin typeface="Garamond"/>
              </a:rPr>
              <a:t>2.Content</a:t>
            </a:r>
            <a:r>
              <a:rPr kumimoji="0" lang="en-GB" sz="3200" b="1" i="0" u="none" strike="noStrike" kern="1200" cap="none" spc="0" normalizeH="0" baseline="0" noProof="0">
                <a:ln>
                  <a:noFill/>
                </a:ln>
                <a:solidFill>
                  <a:srgbClr val="000000"/>
                </a:solidFill>
                <a:effectLst/>
                <a:uLnTx/>
                <a:uFillTx/>
                <a:latin typeface="Garamond"/>
              </a:rPr>
              <a:t> assessed in the exams and exam board</a:t>
            </a:r>
            <a:r>
              <a:rPr lang="en-GB" sz="3200" b="1">
                <a:solidFill>
                  <a:srgbClr val="000000"/>
                </a:solidFill>
                <a:latin typeface="Garamond"/>
              </a:rPr>
              <a:t>:</a:t>
            </a:r>
            <a:endParaRPr lang="en-GB">
              <a:latin typeface="Garamond"/>
            </a:endParaRPr>
          </a:p>
        </p:txBody>
      </p:sp>
      <p:sp>
        <p:nvSpPr>
          <p:cNvPr id="8" name="TextBox 7">
            <a:extLst>
              <a:ext uri="{FF2B5EF4-FFF2-40B4-BE49-F238E27FC236}">
                <a16:creationId xmlns:a16="http://schemas.microsoft.com/office/drawing/2014/main" id="{61A7D72F-A6F0-EFD4-BA9E-A272F1CD0951}"/>
              </a:ext>
            </a:extLst>
          </p:cNvPr>
          <p:cNvSpPr txBox="1"/>
          <p:nvPr/>
        </p:nvSpPr>
        <p:spPr>
          <a:xfrm>
            <a:off x="263686" y="3318181"/>
            <a:ext cx="5306586" cy="3046988"/>
          </a:xfrm>
          <a:prstGeom prst="rect">
            <a:avLst/>
          </a:prstGeom>
          <a:solidFill>
            <a:schemeClr val="accent1">
              <a:lumMod val="20000"/>
              <a:lumOff val="80000"/>
            </a:schemeClr>
          </a:solidFill>
          <a:ln>
            <a:solidFill>
              <a:srgbClr val="4472C4"/>
            </a:solidFill>
          </a:ln>
        </p:spPr>
        <p:txBody>
          <a:bodyPr wrap="square" lIns="91440" tIns="45720" rIns="91440" bIns="45720" rtlCol="0" anchor="t">
            <a:spAutoFit/>
          </a:bodyPr>
          <a:lstStyle/>
          <a:p>
            <a:pPr>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Subject content</a:t>
            </a:r>
            <a:r>
              <a:rPr lang="en-GB" b="1" u="sng">
                <a:solidFill>
                  <a:prstClr val="black"/>
                </a:solidFill>
                <a:latin typeface="Calibri" panose="020F0502020204030204"/>
              </a:rPr>
              <a:t> for GCSE:</a:t>
            </a:r>
            <a:endParaRPr lang="en-US" u="sng">
              <a:solidFill>
                <a:prstClr val="black"/>
              </a:solidFill>
              <a:latin typeface="Calibri" panose="020F0502020204030204"/>
            </a:endParaRPr>
          </a:p>
          <a:p>
            <a:pPr>
              <a:defRPr/>
            </a:pPr>
            <a:r>
              <a:rPr lang="en-GB" b="1" u="sng">
                <a:solidFill>
                  <a:prstClr val="black"/>
                </a:solidFill>
                <a:cs typeface="Calibri"/>
              </a:rPr>
              <a:t>Biology, Chemistry and Physics- 4 exams in total:</a:t>
            </a:r>
            <a:endParaRPr lang="en-GB" b="1" u="sng">
              <a:solidFill>
                <a:prstClr val="black"/>
              </a:solidFill>
              <a:ea typeface="Calibri"/>
              <a:cs typeface="Calibri"/>
            </a:endParaRPr>
          </a:p>
          <a:p>
            <a:pPr>
              <a:defRPr/>
            </a:pPr>
            <a:r>
              <a:rPr lang="en-GB" b="1" u="sng">
                <a:solidFill>
                  <a:prstClr val="black"/>
                </a:solidFill>
                <a:latin typeface="Calibri" panose="020F0502020204030204"/>
                <a:ea typeface="Calibri"/>
                <a:cs typeface="Calibri"/>
              </a:rPr>
              <a:t>Paper 1 – 2 exams </a:t>
            </a:r>
            <a:endParaRPr lang="en-GB" b="1" u="sng">
              <a:solidFill>
                <a:prstClr val="black"/>
              </a:solidFill>
              <a:latin typeface="Calibri" panose="020F0502020204030204"/>
            </a:endParaRPr>
          </a:p>
          <a:p>
            <a:pPr>
              <a:defRPr/>
            </a:pPr>
            <a:r>
              <a:rPr lang="en-GB" b="1" u="sng">
                <a:solidFill>
                  <a:prstClr val="black"/>
                </a:solidFill>
                <a:latin typeface="Calibri" panose="020F0502020204030204"/>
                <a:ea typeface="Calibri"/>
                <a:cs typeface="Calibri"/>
              </a:rPr>
              <a:t>Paper 2 – 2 exams</a:t>
            </a:r>
            <a:endParaRPr lang="en-GB" b="1" u="sng">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1. Building blocks</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2. Transport over larger distances</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3. Interactions with the environment</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4. Explaining change</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5. Building blocks for understanding</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6. Interactions over small and large distances</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7. Movement and interactions</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8. Guiding Spaceship Earth towards a sustainable future</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mn-cs"/>
              </a:rPr>
              <a:t>9. Key ideas</a:t>
            </a:r>
            <a:endParaRPr lang="en-GB" sz="800" b="0" i="0" u="none" strike="noStrike" kern="1200" cap="none" spc="0" normalizeH="0" baseline="0" noProof="0">
              <a:ln>
                <a:noFill/>
              </a:ln>
              <a:solidFill>
                <a:prstClr val="black"/>
              </a:solidFill>
              <a:effectLst/>
              <a:uLnTx/>
              <a:uFillTx/>
              <a:latin typeface="Calibri" panose="020F0502020204030204"/>
              <a:cs typeface="Calibri"/>
            </a:endParaRPr>
          </a:p>
          <a:p>
            <a:pPr>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rPr>
              <a:t>At HVS, to make sure all the content is covered in Science, students have AQA Checklists that </a:t>
            </a:r>
            <a:r>
              <a:rPr lang="en-GB" sz="1600" b="1">
                <a:solidFill>
                  <a:prstClr val="black"/>
                </a:solidFill>
                <a:latin typeface="Calibri" panose="020F0502020204030204"/>
              </a:rPr>
              <a:t>are used during lessons to check their progress.</a:t>
            </a:r>
            <a:endParaRPr lang="en-GB" sz="1600" b="1" i="0" u="none" strike="noStrike" kern="1200" cap="none" spc="0" normalizeH="0" baseline="0" noProof="0">
              <a:ln>
                <a:noFill/>
              </a:ln>
              <a:solidFill>
                <a:prstClr val="black"/>
              </a:solidFill>
              <a:effectLst/>
              <a:uLnTx/>
              <a:uFillTx/>
              <a:latin typeface="Calibri" panose="020F0502020204030204"/>
              <a:cs typeface="Calibri"/>
            </a:endParaRPr>
          </a:p>
        </p:txBody>
      </p:sp>
      <p:sp>
        <p:nvSpPr>
          <p:cNvPr id="10" name="TextBox 9">
            <a:extLst>
              <a:ext uri="{FF2B5EF4-FFF2-40B4-BE49-F238E27FC236}">
                <a16:creationId xmlns:a16="http://schemas.microsoft.com/office/drawing/2014/main" id="{9A8CFB65-5CCF-89D2-CAC0-C624E8582E8A}"/>
              </a:ext>
            </a:extLst>
          </p:cNvPr>
          <p:cNvSpPr txBox="1"/>
          <p:nvPr/>
        </p:nvSpPr>
        <p:spPr>
          <a:xfrm>
            <a:off x="294578" y="1510839"/>
            <a:ext cx="11544912" cy="1077218"/>
          </a:xfrm>
          <a:prstGeom prst="rect">
            <a:avLst/>
          </a:prstGeom>
          <a:noFill/>
          <a:ln>
            <a:solidFill>
              <a:srgbClr val="4472C4"/>
            </a:solidFill>
          </a:ln>
        </p:spPr>
        <p:txBody>
          <a:bodyPr wrap="square" lIns="91440" tIns="45720" rIns="91440" bIns="45720" anchor="t">
            <a:spAutoFit/>
          </a:bodyPr>
          <a:lstStyle/>
          <a:p>
            <a:pPr>
              <a:defRPr/>
            </a:pPr>
            <a:r>
              <a:rPr lang="en-GB" sz="3200" b="1">
                <a:solidFill>
                  <a:prstClr val="black"/>
                </a:solidFill>
                <a:latin typeface="Garamond"/>
              </a:rPr>
              <a:t>1</a:t>
            </a:r>
            <a:r>
              <a:rPr kumimoji="0" lang="en-GB" sz="3200" b="1" i="0" u="none" strike="noStrike" kern="1200" cap="none" spc="0" normalizeH="0" baseline="0" noProof="0">
                <a:ln>
                  <a:noFill/>
                </a:ln>
                <a:solidFill>
                  <a:prstClr val="black"/>
                </a:solidFill>
                <a:effectLst/>
                <a:uLnTx/>
                <a:uFillTx/>
                <a:latin typeface="Garamond"/>
              </a:rPr>
              <a:t>. Exam board</a:t>
            </a:r>
            <a:r>
              <a:rPr lang="en-GB" sz="3200" b="1">
                <a:solidFill>
                  <a:prstClr val="black"/>
                </a:solidFill>
                <a:latin typeface="Garamond"/>
              </a:rPr>
              <a:t>:  </a:t>
            </a:r>
            <a:r>
              <a:rPr lang="en-GB" sz="3200" b="1">
                <a:solidFill>
                  <a:prstClr val="black"/>
                </a:solidFill>
                <a:highlight>
                  <a:srgbClr val="FFFF00"/>
                </a:highlight>
                <a:latin typeface="Garamond"/>
              </a:rPr>
              <a:t> AQA</a:t>
            </a:r>
            <a:r>
              <a:rPr lang="en-GB" sz="3200" b="1">
                <a:solidFill>
                  <a:prstClr val="black"/>
                </a:solidFill>
                <a:latin typeface="Garamond"/>
              </a:rPr>
              <a:t> – GCSE Combined Science Synergy;</a:t>
            </a:r>
            <a:endParaRPr lang="en-GB" sz="3200" b="1">
              <a:solidFill>
                <a:prstClr val="black"/>
              </a:solidFill>
              <a:latin typeface="Garamond" panose="02020404030301010803" pitchFamily="18" charset="0"/>
            </a:endParaRPr>
          </a:p>
          <a:p>
            <a:pPr>
              <a:defRPr/>
            </a:pPr>
            <a:r>
              <a:rPr lang="en-GB" sz="3200" b="1">
                <a:solidFill>
                  <a:prstClr val="black"/>
                </a:solidFill>
                <a:latin typeface="Garamond"/>
              </a:rPr>
              <a:t>                                      -  Entry Level Certificate Level 1 or 2.</a:t>
            </a:r>
            <a:endParaRPr lang="en-GB" sz="3200" b="1" i="0" u="none" strike="noStrike" kern="1200" cap="none" spc="0" normalizeH="0" baseline="0" noProof="0">
              <a:ln>
                <a:noFill/>
              </a:ln>
              <a:solidFill>
                <a:prstClr val="black"/>
              </a:solidFill>
              <a:effectLst/>
              <a:uLnTx/>
              <a:uFillTx/>
              <a:latin typeface="Garamond" panose="02020404030301010803" pitchFamily="18" charset="0"/>
            </a:endParaRPr>
          </a:p>
        </p:txBody>
      </p:sp>
      <p:sp>
        <p:nvSpPr>
          <p:cNvPr id="2" name="TextBox 1">
            <a:extLst>
              <a:ext uri="{FF2B5EF4-FFF2-40B4-BE49-F238E27FC236}">
                <a16:creationId xmlns:a16="http://schemas.microsoft.com/office/drawing/2014/main" id="{C901AFB7-02AC-BAA8-DAC4-DDF6E96F950B}"/>
              </a:ext>
            </a:extLst>
          </p:cNvPr>
          <p:cNvSpPr txBox="1"/>
          <p:nvPr/>
        </p:nvSpPr>
        <p:spPr>
          <a:xfrm>
            <a:off x="5731552" y="3318180"/>
            <a:ext cx="6140667" cy="3016210"/>
          </a:xfrm>
          <a:prstGeom prst="rect">
            <a:avLst/>
          </a:prstGeom>
          <a:solidFill>
            <a:schemeClr val="accent4">
              <a:lumMod val="20000"/>
              <a:lumOff val="80000"/>
            </a:schemeClr>
          </a:solidFill>
          <a:ln>
            <a:solidFill>
              <a:srgbClr val="4472C4"/>
            </a:solidFill>
          </a:ln>
        </p:spPr>
        <p:txBody>
          <a:bodyPr wrap="square" lIns="91440" tIns="45720" rIns="91440" bIns="45720" rtlCol="0" anchor="t">
            <a:spAutoFit/>
          </a:bodyPr>
          <a:lstStyle/>
          <a:p>
            <a:pPr>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Subject content</a:t>
            </a:r>
            <a:r>
              <a:rPr lang="en-GB" b="1" u="sng">
                <a:solidFill>
                  <a:prstClr val="black"/>
                </a:solidFill>
                <a:latin typeface="Calibri" panose="020F0502020204030204"/>
              </a:rPr>
              <a:t> for Entry Level Certificate (ELC)</a:t>
            </a:r>
            <a:endParaRPr lang="en-US" u="sng">
              <a:solidFill>
                <a:prstClr val="black"/>
              </a:solidFill>
              <a:ea typeface="+mn-ea"/>
              <a:cs typeface="+mn-cs"/>
            </a:endParaRPr>
          </a:p>
          <a:p>
            <a:pPr>
              <a:defRPr/>
            </a:pPr>
            <a:r>
              <a:rPr lang="en-GB" sz="1200">
                <a:solidFill>
                  <a:prstClr val="black"/>
                </a:solidFill>
                <a:cs typeface="Calibri"/>
              </a:rPr>
              <a:t>It is considered being a Level 3 or equivalent of a Grade 3 in Science. </a:t>
            </a:r>
            <a:endParaRPr lang="en-GB" sz="1200">
              <a:solidFill>
                <a:prstClr val="black"/>
              </a:solidFill>
              <a:ea typeface="Calibri"/>
              <a:cs typeface="Calibri"/>
            </a:endParaRPr>
          </a:p>
          <a:p>
            <a:pPr>
              <a:defRPr/>
            </a:pPr>
            <a:r>
              <a:rPr lang="en-GB" sz="1600" b="1">
                <a:solidFill>
                  <a:prstClr val="black"/>
                </a:solidFill>
                <a:cs typeface="Calibri"/>
              </a:rPr>
              <a:t>Biology, Chemistry and Physics</a:t>
            </a:r>
            <a:endParaRPr lang="en-GB" sz="1600" b="1" err="1">
              <a:solidFill>
                <a:prstClr val="black"/>
              </a:solidFill>
              <a:ea typeface="Calibri"/>
              <a:cs typeface="Calibri"/>
            </a:endParaRPr>
          </a:p>
          <a:p>
            <a:pPr marL="285750" indent="-285750">
              <a:buFont typeface="Arial"/>
              <a:buChar char="•"/>
              <a:defRPr/>
            </a:pPr>
            <a:r>
              <a:rPr lang="en-GB" sz="1600" b="1"/>
              <a:t>Single Award = 3 components</a:t>
            </a:r>
            <a:endParaRPr lang="en-GB" sz="1600" b="1">
              <a:ea typeface="Calibri" panose="020F0502020204030204"/>
              <a:cs typeface="Calibri"/>
            </a:endParaRPr>
          </a:p>
          <a:p>
            <a:pPr>
              <a:defRPr/>
            </a:pPr>
            <a:r>
              <a:rPr lang="en-GB" sz="1200">
                <a:solidFill>
                  <a:srgbClr val="2B2438"/>
                </a:solidFill>
                <a:ea typeface="+mn-lt"/>
                <a:cs typeface="+mn-lt"/>
              </a:rPr>
              <a:t>Students studying Entry Level Science – Single Award need only submit evidence for </a:t>
            </a:r>
            <a:r>
              <a:rPr lang="en-GB" sz="1200" b="1">
                <a:solidFill>
                  <a:srgbClr val="2B2438"/>
                </a:solidFill>
                <a:ea typeface="+mn-lt"/>
                <a:cs typeface="+mn-lt"/>
              </a:rPr>
              <a:t>three</a:t>
            </a:r>
            <a:r>
              <a:rPr lang="en-GB" sz="1200">
                <a:solidFill>
                  <a:srgbClr val="2B2438"/>
                </a:solidFill>
                <a:ea typeface="+mn-lt"/>
                <a:cs typeface="+mn-lt"/>
              </a:rPr>
              <a:t> Teacher-devised assignments plus </a:t>
            </a:r>
            <a:r>
              <a:rPr lang="en-GB" sz="1200" b="1">
                <a:solidFill>
                  <a:srgbClr val="2B2438"/>
                </a:solidFill>
                <a:ea typeface="+mn-lt"/>
                <a:cs typeface="+mn-lt"/>
              </a:rPr>
              <a:t>three</a:t>
            </a:r>
            <a:r>
              <a:rPr lang="en-GB" sz="1200">
                <a:solidFill>
                  <a:srgbClr val="2B2438"/>
                </a:solidFill>
                <a:ea typeface="+mn-lt"/>
                <a:cs typeface="+mn-lt"/>
              </a:rPr>
              <a:t> externally-set assignments. These do not need to be from the same components.</a:t>
            </a:r>
            <a:endParaRPr lang="en-GB"/>
          </a:p>
          <a:p>
            <a:pPr marL="0" marR="0" lvl="0" indent="0" algn="l" defTabSz="914400">
              <a:lnSpc>
                <a:spcPct val="100000"/>
              </a:lnSpc>
              <a:spcBef>
                <a:spcPts val="0"/>
              </a:spcBef>
              <a:spcAft>
                <a:spcPts val="0"/>
              </a:spcAft>
              <a:buClrTx/>
              <a:buSzTx/>
              <a:buFontTx/>
              <a:buNone/>
              <a:tabLst/>
              <a:defRPr/>
            </a:pPr>
            <a:endParaRPr lang="en-GB" sz="1200" i="0" u="none" strike="noStrike" kern="1200" cap="none" spc="0" normalizeH="0" baseline="0" noProof="0">
              <a:ln>
                <a:noFill/>
              </a:ln>
              <a:solidFill>
                <a:prstClr val="black"/>
              </a:solidFill>
              <a:effectLst/>
              <a:uLnTx/>
              <a:uFillTx/>
              <a:latin typeface="Calibri" panose="020F0502020204030204"/>
              <a:cs typeface="Calibri"/>
            </a:endParaRPr>
          </a:p>
          <a:p>
            <a:pPr marL="285750" indent="-285750">
              <a:buFont typeface="Arial"/>
              <a:buChar char="•"/>
              <a:defRPr/>
            </a:pPr>
            <a:r>
              <a:rPr lang="en-GB" sz="1600" b="1">
                <a:solidFill>
                  <a:prstClr val="black"/>
                </a:solidFill>
                <a:latin typeface="Calibri" panose="020F0502020204030204"/>
                <a:cs typeface="Calibri"/>
              </a:rPr>
              <a:t>Double Award = 6 components</a:t>
            </a:r>
            <a:endParaRPr lang="en-GB" sz="1600" b="1">
              <a:solidFill>
                <a:prstClr val="black"/>
              </a:solidFill>
              <a:ea typeface="Calibri" panose="020F0502020204030204"/>
              <a:cs typeface="Calibri"/>
            </a:endParaRPr>
          </a:p>
          <a:p>
            <a:pPr>
              <a:defRPr/>
            </a:pPr>
            <a:r>
              <a:rPr lang="en-GB" sz="1200">
                <a:solidFill>
                  <a:prstClr val="black"/>
                </a:solidFill>
                <a:latin typeface="Calibri" panose="020F0502020204030204"/>
                <a:cs typeface="Calibri"/>
              </a:rPr>
              <a:t>Students studying Entry Level Certificate Science – Double Award must submit evidence for six Teacher-devised assignments plus six Externally-set assignments.</a:t>
            </a:r>
            <a:endParaRPr lang="en-GB">
              <a:solidFill>
                <a:prstClr val="black"/>
              </a:solidFill>
            </a:endParaRPr>
          </a:p>
          <a:p>
            <a:pPr>
              <a:defRPr/>
            </a:pPr>
            <a:r>
              <a:rPr lang="en-GB" sz="1200" b="1">
                <a:solidFill>
                  <a:prstClr val="black"/>
                </a:solidFill>
                <a:latin typeface="Calibri" panose="020F0502020204030204"/>
                <a:cs typeface="Calibri"/>
              </a:rPr>
              <a:t>Guided learning hours: 120</a:t>
            </a:r>
            <a:endParaRPr lang="en-GB" b="1">
              <a:solidFill>
                <a:prstClr val="black"/>
              </a:solidFill>
              <a:cs typeface="Calibri"/>
            </a:endParaRPr>
          </a:p>
          <a:p>
            <a:pPr>
              <a:defRPr/>
            </a:pPr>
            <a:r>
              <a:rPr lang="en-GB" sz="1200" b="1">
                <a:solidFill>
                  <a:prstClr val="black"/>
                </a:solidFill>
                <a:latin typeface="Calibri" panose="020F0502020204030204"/>
                <a:cs typeface="Calibri"/>
              </a:rPr>
              <a:t>Total qualification time: 120</a:t>
            </a:r>
            <a:endParaRPr lang="en-GB" b="1">
              <a:solidFill>
                <a:prstClr val="black"/>
              </a:solidFill>
            </a:endParaRPr>
          </a:p>
          <a:p>
            <a:pPr>
              <a:defRPr/>
            </a:pPr>
            <a:endParaRPr lang="en-GB" sz="1200">
              <a:solidFill>
                <a:prstClr val="black"/>
              </a:solidFill>
              <a:latin typeface="Calibri" panose="020F0502020204030204"/>
              <a:cs typeface="Calibri"/>
            </a:endParaRPr>
          </a:p>
        </p:txBody>
      </p:sp>
    </p:spTree>
    <p:extLst>
      <p:ext uri="{BB962C8B-B14F-4D97-AF65-F5344CB8AC3E}">
        <p14:creationId xmlns:p14="http://schemas.microsoft.com/office/powerpoint/2010/main" val="1505857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prstClr val="white"/>
                </a:solidFill>
                <a:latin typeface="Broadway"/>
              </a:rPr>
              <a:t>2024</a:t>
            </a:r>
            <a:endParaRPr lang="en-GB" sz="2400" b="0" i="0" u="none" strike="noStrike" kern="1200" cap="none" spc="0" normalizeH="0" baseline="0" noProof="0" dirty="0">
              <a:ln>
                <a:noFill/>
              </a:ln>
              <a:solidFill>
                <a:prstClr val="white"/>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6" name="TextBox 5">
            <a:extLst>
              <a:ext uri="{FF2B5EF4-FFF2-40B4-BE49-F238E27FC236}">
                <a16:creationId xmlns:a16="http://schemas.microsoft.com/office/drawing/2014/main" id="{847E99C0-39D5-CB5F-E6EE-8427F2E5E2D6}"/>
              </a:ext>
            </a:extLst>
          </p:cNvPr>
          <p:cNvSpPr txBox="1"/>
          <p:nvPr/>
        </p:nvSpPr>
        <p:spPr>
          <a:xfrm>
            <a:off x="130786" y="1356253"/>
            <a:ext cx="61491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1. Exam content- 4 papers</a:t>
            </a:r>
          </a:p>
        </p:txBody>
      </p:sp>
      <p:graphicFrame>
        <p:nvGraphicFramePr>
          <p:cNvPr id="20" name="Table 19">
            <a:extLst>
              <a:ext uri="{FF2B5EF4-FFF2-40B4-BE49-F238E27FC236}">
                <a16:creationId xmlns:a16="http://schemas.microsoft.com/office/drawing/2014/main" id="{53E471EE-B266-D9FE-111C-BA6CB427B9AC}"/>
              </a:ext>
            </a:extLst>
          </p:cNvPr>
          <p:cNvGraphicFramePr>
            <a:graphicFrameLocks noGrp="1"/>
          </p:cNvGraphicFramePr>
          <p:nvPr>
            <p:extLst>
              <p:ext uri="{D42A27DB-BD31-4B8C-83A1-F6EECF244321}">
                <p14:modId xmlns:p14="http://schemas.microsoft.com/office/powerpoint/2010/main" val="1457750819"/>
              </p:ext>
            </p:extLst>
          </p:nvPr>
        </p:nvGraphicFramePr>
        <p:xfrm>
          <a:off x="222679" y="2103269"/>
          <a:ext cx="5154382" cy="4351337"/>
        </p:xfrm>
        <a:graphic>
          <a:graphicData uri="http://schemas.openxmlformats.org/drawingml/2006/table">
            <a:tbl>
              <a:tblPr/>
              <a:tblGrid>
                <a:gridCol w="5154382">
                  <a:extLst>
                    <a:ext uri="{9D8B030D-6E8A-4147-A177-3AD203B41FA5}">
                      <a16:colId xmlns:a16="http://schemas.microsoft.com/office/drawing/2014/main" val="494700830"/>
                    </a:ext>
                  </a:extLst>
                </a:gridCol>
              </a:tblGrid>
              <a:tr h="334718">
                <a:tc>
                  <a:txBody>
                    <a:bodyPr/>
                    <a:lstStyle/>
                    <a:p>
                      <a:pPr algn="l" fontAlgn="t"/>
                      <a:r>
                        <a:rPr lang="en-GB" sz="1600" b="0" dirty="0">
                          <a:solidFill>
                            <a:srgbClr val="FFFFFF"/>
                          </a:solidFill>
                          <a:effectLst/>
                        </a:rPr>
                        <a:t>Paper 1</a:t>
                      </a:r>
                    </a:p>
                  </a:txBody>
                  <a:tcPr marL="83680" marR="83680" marT="41840" marB="41840">
                    <a:lnL>
                      <a:noFill/>
                    </a:lnL>
                    <a:lnR>
                      <a:noFill/>
                    </a:lnR>
                    <a:lnT>
                      <a:noFill/>
                    </a:lnT>
                    <a:lnB>
                      <a:noFill/>
                    </a:lnB>
                    <a:solidFill>
                      <a:srgbClr val="2F71AC"/>
                    </a:solidFill>
                  </a:tcPr>
                </a:tc>
                <a:extLst>
                  <a:ext uri="{0D108BD9-81ED-4DB2-BD59-A6C34878D82A}">
                    <a16:rowId xmlns:a16="http://schemas.microsoft.com/office/drawing/2014/main" val="3996103506"/>
                  </a:ext>
                </a:extLst>
              </a:tr>
              <a:tr h="1338873">
                <a:tc>
                  <a:txBody>
                    <a:bodyPr/>
                    <a:lstStyle/>
                    <a:p>
                      <a:pPr algn="l" fontAlgn="t"/>
                      <a:r>
                        <a:rPr lang="en-GB" sz="1600" b="1" dirty="0">
                          <a:solidFill>
                            <a:srgbClr val="333333"/>
                          </a:solidFill>
                          <a:effectLst/>
                          <a:latin typeface="Verdana"/>
                        </a:rPr>
                        <a:t>What's assessed</a:t>
                      </a:r>
                      <a:endParaRPr lang="en-GB" sz="1600">
                        <a:solidFill>
                          <a:srgbClr val="333333"/>
                        </a:solidFill>
                        <a:effectLst/>
                        <a:latin typeface="Verdana" panose="020B0604030504040204" pitchFamily="34" charset="0"/>
                      </a:endParaRPr>
                    </a:p>
                    <a:p>
                      <a:pPr algn="l" fontAlgn="t"/>
                      <a:r>
                        <a:rPr lang="en-GB" sz="1600" u="sng" dirty="0">
                          <a:solidFill>
                            <a:srgbClr val="333333"/>
                          </a:solidFill>
                          <a:effectLst/>
                          <a:latin typeface="Verdana"/>
                        </a:rPr>
                        <a:t>Life and environmental sciences</a:t>
                      </a:r>
                    </a:p>
                    <a:p>
                      <a:pPr algn="l" fontAlgn="t"/>
                      <a:r>
                        <a:rPr lang="en-GB" sz="1600" dirty="0">
                          <a:solidFill>
                            <a:srgbClr val="333333"/>
                          </a:solidFill>
                          <a:effectLst/>
                          <a:latin typeface="Verdana"/>
                        </a:rPr>
                        <a:t>Topics 4.1–4.4: Building blocks; Transport over larger distances; Interactions with the environment and Explaining change.</a:t>
                      </a:r>
                    </a:p>
                  </a:txBody>
                  <a:tcPr marL="83680" marR="83680" marT="41840" marB="41840">
                    <a:lnL>
                      <a:noFill/>
                    </a:lnL>
                    <a:lnR>
                      <a:noFill/>
                    </a:lnR>
                    <a:lnT>
                      <a:noFill/>
                    </a:lnT>
                    <a:lnB>
                      <a:noFill/>
                    </a:lnB>
                    <a:solidFill>
                      <a:srgbClr val="FFFFFF"/>
                    </a:solidFill>
                  </a:tcPr>
                </a:tc>
                <a:extLst>
                  <a:ext uri="{0D108BD9-81ED-4DB2-BD59-A6C34878D82A}">
                    <a16:rowId xmlns:a16="http://schemas.microsoft.com/office/drawing/2014/main" val="1451610090"/>
                  </a:ext>
                </a:extLst>
              </a:tr>
              <a:tr h="1338873">
                <a:tc>
                  <a:txBody>
                    <a:bodyPr/>
                    <a:lstStyle/>
                    <a:p>
                      <a:pPr algn="l" fontAlgn="t"/>
                      <a:r>
                        <a:rPr lang="en-GB" sz="1600" b="1" dirty="0">
                          <a:solidFill>
                            <a:srgbClr val="333333"/>
                          </a:solidFill>
                          <a:effectLst/>
                          <a:latin typeface="Verdana"/>
                        </a:rPr>
                        <a:t>How it's assessed</a:t>
                      </a:r>
                      <a:endParaRPr lang="en-GB" sz="1600" dirty="0">
                        <a:solidFill>
                          <a:srgbClr val="333333"/>
                        </a:solidFill>
                        <a:effectLst/>
                        <a:latin typeface="Verdana"/>
                      </a:endParaRPr>
                    </a:p>
                    <a:p>
                      <a:pPr algn="l" fontAlgn="t">
                        <a:buFont typeface="Arial" panose="020B0604020202020204" pitchFamily="34" charset="0"/>
                        <a:buChar char="•"/>
                      </a:pPr>
                      <a:r>
                        <a:rPr lang="en-GB" sz="1600" dirty="0">
                          <a:solidFill>
                            <a:srgbClr val="333333"/>
                          </a:solidFill>
                          <a:effectLst/>
                          <a:latin typeface="Verdana"/>
                        </a:rPr>
                        <a:t>Written exam: 1 hour 45 minutes</a:t>
                      </a:r>
                    </a:p>
                    <a:p>
                      <a:pPr algn="l" fontAlgn="t">
                        <a:buFont typeface="Arial" panose="020B0604020202020204" pitchFamily="34" charset="0"/>
                        <a:buChar char="•"/>
                      </a:pPr>
                      <a:r>
                        <a:rPr lang="en-GB" sz="1600" dirty="0">
                          <a:solidFill>
                            <a:srgbClr val="333333"/>
                          </a:solidFill>
                          <a:effectLst/>
                          <a:latin typeface="Verdana"/>
                        </a:rPr>
                        <a:t>Foundation or Higher Tier</a:t>
                      </a:r>
                    </a:p>
                    <a:p>
                      <a:pPr algn="l" fontAlgn="t">
                        <a:buFont typeface="Arial" panose="020B0604020202020204" pitchFamily="34" charset="0"/>
                        <a:buChar char="•"/>
                      </a:pPr>
                      <a:r>
                        <a:rPr lang="en-GB" sz="1600" dirty="0">
                          <a:solidFill>
                            <a:srgbClr val="333333"/>
                          </a:solidFill>
                          <a:effectLst/>
                          <a:latin typeface="Verdana"/>
                        </a:rPr>
                        <a:t>100 marks</a:t>
                      </a:r>
                    </a:p>
                    <a:p>
                      <a:pPr algn="l" fontAlgn="t">
                        <a:buFont typeface="Arial" panose="020B0604020202020204" pitchFamily="34" charset="0"/>
                        <a:buChar char="•"/>
                      </a:pPr>
                      <a:r>
                        <a:rPr lang="en-GB" sz="1600" dirty="0">
                          <a:solidFill>
                            <a:srgbClr val="333333"/>
                          </a:solidFill>
                          <a:effectLst/>
                          <a:latin typeface="Verdana"/>
                        </a:rPr>
                        <a:t>25% of GCSE</a:t>
                      </a:r>
                    </a:p>
                  </a:txBody>
                  <a:tcPr marL="83680" marR="83680" marT="41840" marB="41840">
                    <a:lnL>
                      <a:noFill/>
                    </a:lnL>
                    <a:lnR>
                      <a:noFill/>
                    </a:lnR>
                    <a:lnT>
                      <a:noFill/>
                    </a:lnT>
                    <a:lnB>
                      <a:noFill/>
                    </a:lnB>
                    <a:solidFill>
                      <a:srgbClr val="EEF3F9"/>
                    </a:solidFill>
                  </a:tcPr>
                </a:tc>
                <a:extLst>
                  <a:ext uri="{0D108BD9-81ED-4DB2-BD59-A6C34878D82A}">
                    <a16:rowId xmlns:a16="http://schemas.microsoft.com/office/drawing/2014/main" val="880389949"/>
                  </a:ext>
                </a:extLst>
              </a:tr>
              <a:tr h="1338873">
                <a:tc>
                  <a:txBody>
                    <a:bodyPr/>
                    <a:lstStyle/>
                    <a:p>
                      <a:pPr algn="l" fontAlgn="t"/>
                      <a:r>
                        <a:rPr lang="en-GB" sz="1600" b="1" dirty="0">
                          <a:solidFill>
                            <a:srgbClr val="333333"/>
                          </a:solidFill>
                          <a:effectLst/>
                          <a:latin typeface="Verdana"/>
                        </a:rPr>
                        <a:t>Questions</a:t>
                      </a:r>
                      <a:endParaRPr lang="en-GB" sz="1600" dirty="0">
                        <a:solidFill>
                          <a:srgbClr val="333333"/>
                        </a:solidFill>
                        <a:effectLst/>
                        <a:latin typeface="Verdana"/>
                      </a:endParaRPr>
                    </a:p>
                    <a:p>
                      <a:pPr algn="l" fontAlgn="t"/>
                      <a:r>
                        <a:rPr lang="en-GB" sz="1600" dirty="0">
                          <a:solidFill>
                            <a:srgbClr val="333333"/>
                          </a:solidFill>
                          <a:effectLst/>
                          <a:latin typeface="Verdana"/>
                        </a:rPr>
                        <a:t>Multiple choice, structured, closed and open short answer questions, with greater emphasis on knowledge and application (AO1 and AO2) than analysis and evaluation (AO3).</a:t>
                      </a:r>
                    </a:p>
                  </a:txBody>
                  <a:tcPr marL="83680" marR="83680" marT="41840" marB="41840">
                    <a:lnL>
                      <a:noFill/>
                    </a:lnL>
                    <a:lnR>
                      <a:noFill/>
                    </a:lnR>
                    <a:lnT>
                      <a:noFill/>
                    </a:lnT>
                    <a:lnB>
                      <a:noFill/>
                    </a:lnB>
                    <a:solidFill>
                      <a:srgbClr val="FFFFFF"/>
                    </a:solidFill>
                  </a:tcPr>
                </a:tc>
                <a:extLst>
                  <a:ext uri="{0D108BD9-81ED-4DB2-BD59-A6C34878D82A}">
                    <a16:rowId xmlns:a16="http://schemas.microsoft.com/office/drawing/2014/main" val="2058656295"/>
                  </a:ext>
                </a:extLst>
              </a:tr>
            </a:tbl>
          </a:graphicData>
        </a:graphic>
      </p:graphicFrame>
      <p:graphicFrame>
        <p:nvGraphicFramePr>
          <p:cNvPr id="21" name="Table 20">
            <a:extLst>
              <a:ext uri="{FF2B5EF4-FFF2-40B4-BE49-F238E27FC236}">
                <a16:creationId xmlns:a16="http://schemas.microsoft.com/office/drawing/2014/main" id="{61A8A247-FB18-9684-ED62-930E50D4395C}"/>
              </a:ext>
            </a:extLst>
          </p:cNvPr>
          <p:cNvGraphicFramePr>
            <a:graphicFrameLocks noGrp="1"/>
          </p:cNvGraphicFramePr>
          <p:nvPr>
            <p:extLst>
              <p:ext uri="{D42A27DB-BD31-4B8C-83A1-F6EECF244321}">
                <p14:modId xmlns:p14="http://schemas.microsoft.com/office/powerpoint/2010/main" val="3100980142"/>
              </p:ext>
            </p:extLst>
          </p:nvPr>
        </p:nvGraphicFramePr>
        <p:xfrm>
          <a:off x="6279916" y="2103269"/>
          <a:ext cx="4873234" cy="4461744"/>
        </p:xfrm>
        <a:graphic>
          <a:graphicData uri="http://schemas.openxmlformats.org/drawingml/2006/table">
            <a:tbl>
              <a:tblPr/>
              <a:tblGrid>
                <a:gridCol w="4873234">
                  <a:extLst>
                    <a:ext uri="{9D8B030D-6E8A-4147-A177-3AD203B41FA5}">
                      <a16:colId xmlns:a16="http://schemas.microsoft.com/office/drawing/2014/main" val="272164643"/>
                    </a:ext>
                  </a:extLst>
                </a:gridCol>
              </a:tblGrid>
              <a:tr h="316461">
                <a:tc>
                  <a:txBody>
                    <a:bodyPr/>
                    <a:lstStyle/>
                    <a:p>
                      <a:pPr algn="l" fontAlgn="t"/>
                      <a:r>
                        <a:rPr lang="en-GB" sz="1600" b="0" dirty="0">
                          <a:solidFill>
                            <a:srgbClr val="FFFFFF"/>
                          </a:solidFill>
                          <a:effectLst/>
                        </a:rPr>
                        <a:t>Paper 2</a:t>
                      </a:r>
                    </a:p>
                  </a:txBody>
                  <a:tcPr marL="79115" marR="79115" marT="39558" marB="39558">
                    <a:lnL>
                      <a:noFill/>
                    </a:lnL>
                    <a:lnR>
                      <a:noFill/>
                    </a:lnR>
                    <a:lnT>
                      <a:noFill/>
                    </a:lnT>
                    <a:lnB>
                      <a:noFill/>
                    </a:lnB>
                    <a:solidFill>
                      <a:srgbClr val="2F71AC"/>
                    </a:solidFill>
                  </a:tcPr>
                </a:tc>
                <a:extLst>
                  <a:ext uri="{0D108BD9-81ED-4DB2-BD59-A6C34878D82A}">
                    <a16:rowId xmlns:a16="http://schemas.microsoft.com/office/drawing/2014/main" val="2960581122"/>
                  </a:ext>
                </a:extLst>
              </a:tr>
              <a:tr h="1265844">
                <a:tc>
                  <a:txBody>
                    <a:bodyPr/>
                    <a:lstStyle/>
                    <a:p>
                      <a:pPr algn="l" fontAlgn="t"/>
                      <a:r>
                        <a:rPr lang="en-GB" sz="1600" b="1" dirty="0">
                          <a:solidFill>
                            <a:srgbClr val="333333"/>
                          </a:solidFill>
                          <a:effectLst/>
                          <a:latin typeface="Verdana"/>
                        </a:rPr>
                        <a:t>What's assessed</a:t>
                      </a:r>
                      <a:endParaRPr lang="en-GB" sz="1600">
                        <a:solidFill>
                          <a:srgbClr val="333333"/>
                        </a:solidFill>
                        <a:effectLst/>
                        <a:latin typeface="Verdana" panose="020B0604030504040204" pitchFamily="34" charset="0"/>
                      </a:endParaRPr>
                    </a:p>
                    <a:p>
                      <a:pPr algn="l" fontAlgn="t"/>
                      <a:r>
                        <a:rPr lang="en-GB" sz="1600" u="sng" dirty="0">
                          <a:solidFill>
                            <a:srgbClr val="333333"/>
                          </a:solidFill>
                          <a:effectLst/>
                          <a:latin typeface="Verdana"/>
                        </a:rPr>
                        <a:t>Life and environmental sciences</a:t>
                      </a:r>
                    </a:p>
                    <a:p>
                      <a:pPr algn="l" fontAlgn="t"/>
                      <a:r>
                        <a:rPr lang="en-GB" sz="1600" dirty="0">
                          <a:solidFill>
                            <a:srgbClr val="333333"/>
                          </a:solidFill>
                          <a:effectLst/>
                          <a:latin typeface="Verdana"/>
                        </a:rPr>
                        <a:t>Topics 4.1–4.4: Building blocks; Transport over larger distances; Interactions with the environment and Explaining change.</a:t>
                      </a:r>
                    </a:p>
                  </a:txBody>
                  <a:tcPr marL="79115" marR="79115" marT="39558" marB="39558">
                    <a:lnL>
                      <a:noFill/>
                    </a:lnL>
                    <a:lnR>
                      <a:noFill/>
                    </a:lnR>
                    <a:lnT>
                      <a:noFill/>
                    </a:lnT>
                    <a:lnB>
                      <a:noFill/>
                    </a:lnB>
                    <a:solidFill>
                      <a:srgbClr val="FFFFFF"/>
                    </a:solidFill>
                  </a:tcPr>
                </a:tc>
                <a:extLst>
                  <a:ext uri="{0D108BD9-81ED-4DB2-BD59-A6C34878D82A}">
                    <a16:rowId xmlns:a16="http://schemas.microsoft.com/office/drawing/2014/main" val="587522294"/>
                  </a:ext>
                </a:extLst>
              </a:tr>
              <a:tr h="1265844">
                <a:tc>
                  <a:txBody>
                    <a:bodyPr/>
                    <a:lstStyle/>
                    <a:p>
                      <a:pPr algn="l" fontAlgn="t"/>
                      <a:r>
                        <a:rPr lang="en-GB" sz="1600" b="1" dirty="0">
                          <a:solidFill>
                            <a:srgbClr val="333333"/>
                          </a:solidFill>
                          <a:effectLst/>
                          <a:latin typeface="Verdana"/>
                        </a:rPr>
                        <a:t>How it's assessed</a:t>
                      </a:r>
                      <a:endParaRPr lang="en-GB" sz="1600" dirty="0">
                        <a:solidFill>
                          <a:srgbClr val="333333"/>
                        </a:solidFill>
                        <a:effectLst/>
                        <a:latin typeface="Verdana"/>
                      </a:endParaRPr>
                    </a:p>
                    <a:p>
                      <a:pPr algn="l" fontAlgn="t">
                        <a:buFont typeface="Arial" panose="020B0604020202020204" pitchFamily="34" charset="0"/>
                        <a:buChar char="•"/>
                      </a:pPr>
                      <a:r>
                        <a:rPr lang="en-GB" sz="1600" dirty="0">
                          <a:solidFill>
                            <a:srgbClr val="333333"/>
                          </a:solidFill>
                          <a:effectLst/>
                          <a:latin typeface="Verdana"/>
                        </a:rPr>
                        <a:t>Written exam: 1 hour 45 minutes</a:t>
                      </a:r>
                    </a:p>
                    <a:p>
                      <a:pPr algn="l" fontAlgn="t">
                        <a:buFont typeface="Arial" panose="020B0604020202020204" pitchFamily="34" charset="0"/>
                        <a:buChar char="•"/>
                      </a:pPr>
                      <a:r>
                        <a:rPr lang="en-GB" sz="1600" dirty="0">
                          <a:solidFill>
                            <a:srgbClr val="333333"/>
                          </a:solidFill>
                          <a:effectLst/>
                          <a:latin typeface="Verdana"/>
                        </a:rPr>
                        <a:t>Foundation and Higher Tier</a:t>
                      </a:r>
                    </a:p>
                    <a:p>
                      <a:pPr algn="l" fontAlgn="t">
                        <a:buFont typeface="Arial" panose="020B0604020202020204" pitchFamily="34" charset="0"/>
                        <a:buChar char="•"/>
                      </a:pPr>
                      <a:r>
                        <a:rPr lang="en-GB" sz="1600" dirty="0">
                          <a:solidFill>
                            <a:srgbClr val="333333"/>
                          </a:solidFill>
                          <a:effectLst/>
                          <a:latin typeface="Verdana"/>
                        </a:rPr>
                        <a:t>100 marks</a:t>
                      </a:r>
                    </a:p>
                    <a:p>
                      <a:pPr algn="l" fontAlgn="t">
                        <a:buFont typeface="Arial" panose="020B0604020202020204" pitchFamily="34" charset="0"/>
                        <a:buChar char="•"/>
                      </a:pPr>
                      <a:r>
                        <a:rPr lang="en-GB" sz="1600" dirty="0">
                          <a:solidFill>
                            <a:srgbClr val="333333"/>
                          </a:solidFill>
                          <a:effectLst/>
                          <a:latin typeface="Verdana"/>
                        </a:rPr>
                        <a:t>25% of GCSE</a:t>
                      </a:r>
                    </a:p>
                  </a:txBody>
                  <a:tcPr marL="79115" marR="79115" marT="39558" marB="39558">
                    <a:lnL>
                      <a:noFill/>
                    </a:lnL>
                    <a:lnR>
                      <a:noFill/>
                    </a:lnR>
                    <a:lnT>
                      <a:noFill/>
                    </a:lnT>
                    <a:lnB>
                      <a:noFill/>
                    </a:lnB>
                    <a:solidFill>
                      <a:srgbClr val="EEF3F9"/>
                    </a:solidFill>
                  </a:tcPr>
                </a:tc>
                <a:extLst>
                  <a:ext uri="{0D108BD9-81ED-4DB2-BD59-A6C34878D82A}">
                    <a16:rowId xmlns:a16="http://schemas.microsoft.com/office/drawing/2014/main" val="1502393245"/>
                  </a:ext>
                </a:extLst>
              </a:tr>
              <a:tr h="1503189">
                <a:tc>
                  <a:txBody>
                    <a:bodyPr/>
                    <a:lstStyle/>
                    <a:p>
                      <a:pPr algn="l" fontAlgn="t"/>
                      <a:r>
                        <a:rPr lang="en-GB" sz="1600" b="1" dirty="0">
                          <a:solidFill>
                            <a:srgbClr val="333333"/>
                          </a:solidFill>
                          <a:effectLst/>
                          <a:latin typeface="Verdana"/>
                        </a:rPr>
                        <a:t>Questions</a:t>
                      </a:r>
                      <a:endParaRPr lang="en-GB" sz="1600" dirty="0">
                        <a:solidFill>
                          <a:srgbClr val="333333"/>
                        </a:solidFill>
                        <a:effectLst/>
                        <a:latin typeface="Verdana"/>
                      </a:endParaRPr>
                    </a:p>
                    <a:p>
                      <a:pPr algn="l" fontAlgn="t"/>
                      <a:r>
                        <a:rPr lang="en-GB" sz="1600" dirty="0">
                          <a:solidFill>
                            <a:srgbClr val="333333"/>
                          </a:solidFill>
                          <a:effectLst/>
                          <a:latin typeface="Verdana"/>
                        </a:rPr>
                        <a:t>Multiple choice, structured, closed and open short answer questions. This paper assesses most of the analysis and evaluation (AO3) skills, and most of the work on the required </a:t>
                      </a:r>
                      <a:r>
                        <a:rPr lang="en-GB" sz="1600" dirty="0" err="1">
                          <a:solidFill>
                            <a:srgbClr val="333333"/>
                          </a:solidFill>
                          <a:effectLst/>
                          <a:latin typeface="Verdana"/>
                        </a:rPr>
                        <a:t>practicals</a:t>
                      </a:r>
                      <a:r>
                        <a:rPr lang="en-GB" sz="1600" dirty="0">
                          <a:solidFill>
                            <a:srgbClr val="333333"/>
                          </a:solidFill>
                          <a:effectLst/>
                          <a:latin typeface="Verdana"/>
                        </a:rPr>
                        <a:t>, for the topics.</a:t>
                      </a:r>
                    </a:p>
                  </a:txBody>
                  <a:tcPr marL="79115" marR="79115" marT="39558" marB="39558">
                    <a:lnL>
                      <a:noFill/>
                    </a:lnL>
                    <a:lnR>
                      <a:noFill/>
                    </a:lnR>
                    <a:lnT>
                      <a:noFill/>
                    </a:lnT>
                    <a:lnB>
                      <a:noFill/>
                    </a:lnB>
                    <a:solidFill>
                      <a:srgbClr val="FFFFFF"/>
                    </a:solidFill>
                  </a:tcPr>
                </a:tc>
                <a:extLst>
                  <a:ext uri="{0D108BD9-81ED-4DB2-BD59-A6C34878D82A}">
                    <a16:rowId xmlns:a16="http://schemas.microsoft.com/office/drawing/2014/main" val="1956396798"/>
                  </a:ext>
                </a:extLst>
              </a:tr>
            </a:tbl>
          </a:graphicData>
        </a:graphic>
      </p:graphicFrame>
    </p:spTree>
    <p:extLst>
      <p:ext uri="{BB962C8B-B14F-4D97-AF65-F5344CB8AC3E}">
        <p14:creationId xmlns:p14="http://schemas.microsoft.com/office/powerpoint/2010/main" val="15568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prstClr val="white"/>
                </a:solidFill>
                <a:latin typeface="Broadway"/>
              </a:rPr>
              <a:t>2024</a:t>
            </a:r>
            <a:endParaRPr lang="en-GB" sz="2400" b="0" i="0" u="none" strike="noStrike" kern="1200" cap="none" spc="0" normalizeH="0" baseline="0" noProof="0" dirty="0">
              <a:ln>
                <a:noFill/>
              </a:ln>
              <a:solidFill>
                <a:prstClr val="white"/>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dirty="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6" name="TextBox 5">
            <a:extLst>
              <a:ext uri="{FF2B5EF4-FFF2-40B4-BE49-F238E27FC236}">
                <a16:creationId xmlns:a16="http://schemas.microsoft.com/office/drawing/2014/main" id="{847E99C0-39D5-CB5F-E6EE-8427F2E5E2D6}"/>
              </a:ext>
            </a:extLst>
          </p:cNvPr>
          <p:cNvSpPr txBox="1"/>
          <p:nvPr/>
        </p:nvSpPr>
        <p:spPr>
          <a:xfrm>
            <a:off x="130786" y="1356253"/>
            <a:ext cx="614913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1. Exam content- 4 papers</a:t>
            </a:r>
          </a:p>
        </p:txBody>
      </p:sp>
      <p:graphicFrame>
        <p:nvGraphicFramePr>
          <p:cNvPr id="2" name="Table 1">
            <a:extLst>
              <a:ext uri="{FF2B5EF4-FFF2-40B4-BE49-F238E27FC236}">
                <a16:creationId xmlns:a16="http://schemas.microsoft.com/office/drawing/2014/main" id="{F8FBC904-E773-460A-2893-E5E16B6685C9}"/>
              </a:ext>
            </a:extLst>
          </p:cNvPr>
          <p:cNvGraphicFramePr>
            <a:graphicFrameLocks noGrp="1"/>
          </p:cNvGraphicFramePr>
          <p:nvPr>
            <p:extLst>
              <p:ext uri="{D42A27DB-BD31-4B8C-83A1-F6EECF244321}">
                <p14:modId xmlns:p14="http://schemas.microsoft.com/office/powerpoint/2010/main" val="464819043"/>
              </p:ext>
            </p:extLst>
          </p:nvPr>
        </p:nvGraphicFramePr>
        <p:xfrm>
          <a:off x="489285" y="2086721"/>
          <a:ext cx="4621170" cy="4414896"/>
        </p:xfrm>
        <a:graphic>
          <a:graphicData uri="http://schemas.openxmlformats.org/drawingml/2006/table">
            <a:tbl>
              <a:tblPr/>
              <a:tblGrid>
                <a:gridCol w="4621170">
                  <a:extLst>
                    <a:ext uri="{9D8B030D-6E8A-4147-A177-3AD203B41FA5}">
                      <a16:colId xmlns:a16="http://schemas.microsoft.com/office/drawing/2014/main" val="528353959"/>
                    </a:ext>
                  </a:extLst>
                </a:gridCol>
              </a:tblGrid>
              <a:tr h="300092">
                <a:tc>
                  <a:txBody>
                    <a:bodyPr/>
                    <a:lstStyle/>
                    <a:p>
                      <a:pPr algn="l" fontAlgn="t"/>
                      <a:r>
                        <a:rPr lang="en-GB" sz="1500" b="0" dirty="0">
                          <a:solidFill>
                            <a:srgbClr val="FFFFFF"/>
                          </a:solidFill>
                          <a:effectLst/>
                        </a:rPr>
                        <a:t>Paper 3</a:t>
                      </a:r>
                    </a:p>
                  </a:txBody>
                  <a:tcPr marL="75023" marR="75023" marT="37512" marB="37512">
                    <a:lnL>
                      <a:noFill/>
                    </a:lnL>
                    <a:lnR>
                      <a:noFill/>
                    </a:lnR>
                    <a:lnT>
                      <a:noFill/>
                    </a:lnT>
                    <a:lnB>
                      <a:noFill/>
                    </a:lnB>
                    <a:solidFill>
                      <a:srgbClr val="2F71AC"/>
                    </a:solidFill>
                  </a:tcPr>
                </a:tc>
                <a:extLst>
                  <a:ext uri="{0D108BD9-81ED-4DB2-BD59-A6C34878D82A}">
                    <a16:rowId xmlns:a16="http://schemas.microsoft.com/office/drawing/2014/main" val="339881464"/>
                  </a:ext>
                </a:extLst>
              </a:tr>
              <a:tr h="1650507">
                <a:tc>
                  <a:txBody>
                    <a:bodyPr/>
                    <a:lstStyle/>
                    <a:p>
                      <a:pPr algn="l" fontAlgn="t"/>
                      <a:r>
                        <a:rPr lang="en-GB" sz="1500" b="1" dirty="0">
                          <a:solidFill>
                            <a:srgbClr val="333333"/>
                          </a:solidFill>
                          <a:effectLst/>
                          <a:latin typeface="Verdana"/>
                        </a:rPr>
                        <a:t>What's assessed</a:t>
                      </a:r>
                      <a:endParaRPr lang="en-GB" sz="1500" dirty="0">
                        <a:solidFill>
                          <a:srgbClr val="333333"/>
                        </a:solidFill>
                        <a:effectLst/>
                        <a:latin typeface="Verdana"/>
                      </a:endParaRPr>
                    </a:p>
                    <a:p>
                      <a:pPr algn="l" fontAlgn="t"/>
                      <a:r>
                        <a:rPr lang="en-GB" sz="1500" b="0" u="sng" dirty="0">
                          <a:solidFill>
                            <a:srgbClr val="333333"/>
                          </a:solidFill>
                          <a:effectLst/>
                          <a:latin typeface="Verdana"/>
                        </a:rPr>
                        <a:t>Physical sciences</a:t>
                      </a:r>
                    </a:p>
                    <a:p>
                      <a:pPr algn="l" fontAlgn="t"/>
                      <a:r>
                        <a:rPr lang="en-GB" sz="1500" dirty="0">
                          <a:solidFill>
                            <a:srgbClr val="333333"/>
                          </a:solidFill>
                          <a:effectLst/>
                          <a:latin typeface="Verdana"/>
                        </a:rPr>
                        <a:t>Topics 4.5–4.8: Building blocks for understanding; Interactions over small and large distances; Movement and interactions and Guiding Spaceship Earth towards a sustainable future.</a:t>
                      </a:r>
                    </a:p>
                  </a:txBody>
                  <a:tcPr marL="75023" marR="75023" marT="37512" marB="37512">
                    <a:lnL>
                      <a:noFill/>
                    </a:lnL>
                    <a:lnR>
                      <a:noFill/>
                    </a:lnR>
                    <a:lnT>
                      <a:noFill/>
                    </a:lnT>
                    <a:lnB>
                      <a:noFill/>
                    </a:lnB>
                    <a:solidFill>
                      <a:srgbClr val="FFFFFF"/>
                    </a:solidFill>
                  </a:tcPr>
                </a:tc>
                <a:extLst>
                  <a:ext uri="{0D108BD9-81ED-4DB2-BD59-A6C34878D82A}">
                    <a16:rowId xmlns:a16="http://schemas.microsoft.com/office/drawing/2014/main" val="2255350305"/>
                  </a:ext>
                </a:extLst>
              </a:tr>
              <a:tr h="1200369">
                <a:tc>
                  <a:txBody>
                    <a:bodyPr/>
                    <a:lstStyle/>
                    <a:p>
                      <a:pPr algn="l" fontAlgn="t"/>
                      <a:r>
                        <a:rPr lang="en-GB" sz="1500" b="1" dirty="0">
                          <a:solidFill>
                            <a:srgbClr val="333333"/>
                          </a:solidFill>
                          <a:effectLst/>
                          <a:latin typeface="Verdana"/>
                        </a:rPr>
                        <a:t>How it's assessed</a:t>
                      </a:r>
                      <a:endParaRPr lang="en-GB" sz="1500" dirty="0">
                        <a:solidFill>
                          <a:srgbClr val="333333"/>
                        </a:solidFill>
                        <a:effectLst/>
                        <a:latin typeface="Verdana"/>
                      </a:endParaRPr>
                    </a:p>
                    <a:p>
                      <a:pPr algn="l" fontAlgn="t">
                        <a:buFont typeface="Arial" panose="020B0604020202020204" pitchFamily="34" charset="0"/>
                        <a:buChar char="•"/>
                      </a:pPr>
                      <a:r>
                        <a:rPr lang="en-GB" sz="1500" dirty="0">
                          <a:solidFill>
                            <a:srgbClr val="333333"/>
                          </a:solidFill>
                          <a:effectLst/>
                          <a:latin typeface="Verdana"/>
                        </a:rPr>
                        <a:t>Written exam: 1 hour 45 minutes</a:t>
                      </a:r>
                    </a:p>
                    <a:p>
                      <a:pPr algn="l" fontAlgn="t">
                        <a:buFont typeface="Arial" panose="020B0604020202020204" pitchFamily="34" charset="0"/>
                        <a:buChar char="•"/>
                      </a:pPr>
                      <a:r>
                        <a:rPr lang="en-GB" sz="1500" dirty="0">
                          <a:solidFill>
                            <a:srgbClr val="333333"/>
                          </a:solidFill>
                          <a:effectLst/>
                          <a:latin typeface="Verdana"/>
                        </a:rPr>
                        <a:t>Foundation and Higher Tier</a:t>
                      </a:r>
                    </a:p>
                    <a:p>
                      <a:pPr algn="l" fontAlgn="t">
                        <a:buFont typeface="Arial" panose="020B0604020202020204" pitchFamily="34" charset="0"/>
                        <a:buChar char="•"/>
                      </a:pPr>
                      <a:r>
                        <a:rPr lang="en-GB" sz="1500" dirty="0">
                          <a:solidFill>
                            <a:srgbClr val="333333"/>
                          </a:solidFill>
                          <a:effectLst/>
                          <a:latin typeface="Verdana"/>
                        </a:rPr>
                        <a:t>100 marks</a:t>
                      </a:r>
                    </a:p>
                    <a:p>
                      <a:pPr algn="l" fontAlgn="t">
                        <a:buFont typeface="Arial" panose="020B0604020202020204" pitchFamily="34" charset="0"/>
                        <a:buChar char="•"/>
                      </a:pPr>
                      <a:r>
                        <a:rPr lang="en-GB" sz="1500" dirty="0">
                          <a:solidFill>
                            <a:srgbClr val="333333"/>
                          </a:solidFill>
                          <a:effectLst/>
                          <a:latin typeface="Verdana"/>
                        </a:rPr>
                        <a:t>25% of GCSE</a:t>
                      </a:r>
                    </a:p>
                  </a:txBody>
                  <a:tcPr marL="75023" marR="75023" marT="37512" marB="37512">
                    <a:lnL>
                      <a:noFill/>
                    </a:lnL>
                    <a:lnR>
                      <a:noFill/>
                    </a:lnR>
                    <a:lnT>
                      <a:noFill/>
                    </a:lnT>
                    <a:lnB>
                      <a:noFill/>
                    </a:lnB>
                    <a:solidFill>
                      <a:srgbClr val="EEF3F9"/>
                    </a:solidFill>
                  </a:tcPr>
                </a:tc>
                <a:extLst>
                  <a:ext uri="{0D108BD9-81ED-4DB2-BD59-A6C34878D82A}">
                    <a16:rowId xmlns:a16="http://schemas.microsoft.com/office/drawing/2014/main" val="133277110"/>
                  </a:ext>
                </a:extLst>
              </a:tr>
              <a:tr h="1200369">
                <a:tc>
                  <a:txBody>
                    <a:bodyPr/>
                    <a:lstStyle/>
                    <a:p>
                      <a:pPr algn="l" fontAlgn="t"/>
                      <a:r>
                        <a:rPr lang="en-GB" sz="1500" b="1" dirty="0">
                          <a:solidFill>
                            <a:srgbClr val="333333"/>
                          </a:solidFill>
                          <a:effectLst/>
                          <a:latin typeface="Verdana"/>
                        </a:rPr>
                        <a:t>Questions</a:t>
                      </a:r>
                      <a:endParaRPr lang="en-GB" sz="1500" dirty="0">
                        <a:solidFill>
                          <a:srgbClr val="333333"/>
                        </a:solidFill>
                        <a:effectLst/>
                        <a:latin typeface="Verdana"/>
                      </a:endParaRPr>
                    </a:p>
                    <a:p>
                      <a:pPr algn="l" fontAlgn="t"/>
                      <a:r>
                        <a:rPr lang="en-GB" sz="1500" dirty="0">
                          <a:solidFill>
                            <a:srgbClr val="333333"/>
                          </a:solidFill>
                          <a:effectLst/>
                          <a:latin typeface="Verdana"/>
                        </a:rPr>
                        <a:t>Multiple choice, structured, closed and open short answer questions, with greater emphasis on knowledge and application (AO1 and AO2) than analysis and evaluation (AO3).</a:t>
                      </a:r>
                    </a:p>
                  </a:txBody>
                  <a:tcPr marL="75023" marR="75023" marT="37512" marB="37512">
                    <a:lnL>
                      <a:noFill/>
                    </a:lnL>
                    <a:lnR>
                      <a:noFill/>
                    </a:lnR>
                    <a:lnT>
                      <a:noFill/>
                    </a:lnT>
                    <a:lnB>
                      <a:noFill/>
                    </a:lnB>
                    <a:solidFill>
                      <a:srgbClr val="FFFFFF"/>
                    </a:solidFill>
                  </a:tcPr>
                </a:tc>
                <a:extLst>
                  <a:ext uri="{0D108BD9-81ED-4DB2-BD59-A6C34878D82A}">
                    <a16:rowId xmlns:a16="http://schemas.microsoft.com/office/drawing/2014/main" val="1898274954"/>
                  </a:ext>
                </a:extLst>
              </a:tr>
            </a:tbl>
          </a:graphicData>
        </a:graphic>
      </p:graphicFrame>
      <p:graphicFrame>
        <p:nvGraphicFramePr>
          <p:cNvPr id="4" name="Table 3">
            <a:extLst>
              <a:ext uri="{FF2B5EF4-FFF2-40B4-BE49-F238E27FC236}">
                <a16:creationId xmlns:a16="http://schemas.microsoft.com/office/drawing/2014/main" id="{E1D1BBD7-8F27-5173-E1BE-B068589C86AC}"/>
              </a:ext>
            </a:extLst>
          </p:cNvPr>
          <p:cNvGraphicFramePr>
            <a:graphicFrameLocks noGrp="1"/>
          </p:cNvGraphicFramePr>
          <p:nvPr>
            <p:extLst>
              <p:ext uri="{D42A27DB-BD31-4B8C-83A1-F6EECF244321}">
                <p14:modId xmlns:p14="http://schemas.microsoft.com/office/powerpoint/2010/main" val="3945217919"/>
              </p:ext>
            </p:extLst>
          </p:nvPr>
        </p:nvGraphicFramePr>
        <p:xfrm>
          <a:off x="6569545" y="2150278"/>
          <a:ext cx="4393900" cy="4351339"/>
        </p:xfrm>
        <a:graphic>
          <a:graphicData uri="http://schemas.openxmlformats.org/drawingml/2006/table">
            <a:tbl>
              <a:tblPr/>
              <a:tblGrid>
                <a:gridCol w="4393900">
                  <a:extLst>
                    <a:ext uri="{9D8B030D-6E8A-4147-A177-3AD203B41FA5}">
                      <a16:colId xmlns:a16="http://schemas.microsoft.com/office/drawing/2014/main" val="38648579"/>
                    </a:ext>
                  </a:extLst>
                </a:gridCol>
              </a:tblGrid>
              <a:tr h="285334">
                <a:tc>
                  <a:txBody>
                    <a:bodyPr/>
                    <a:lstStyle/>
                    <a:p>
                      <a:pPr algn="l" fontAlgn="t"/>
                      <a:r>
                        <a:rPr lang="en-GB" sz="1400" b="0" dirty="0">
                          <a:solidFill>
                            <a:srgbClr val="FFFFFF"/>
                          </a:solidFill>
                          <a:effectLst/>
                        </a:rPr>
                        <a:t>Paper 4</a:t>
                      </a:r>
                    </a:p>
                  </a:txBody>
                  <a:tcPr marL="71333" marR="71333" marT="35667" marB="35667">
                    <a:lnL>
                      <a:noFill/>
                    </a:lnL>
                    <a:lnR>
                      <a:noFill/>
                    </a:lnR>
                    <a:lnT>
                      <a:noFill/>
                    </a:lnT>
                    <a:lnB>
                      <a:noFill/>
                    </a:lnB>
                    <a:solidFill>
                      <a:srgbClr val="2F71AC"/>
                    </a:solidFill>
                  </a:tcPr>
                </a:tc>
                <a:extLst>
                  <a:ext uri="{0D108BD9-81ED-4DB2-BD59-A6C34878D82A}">
                    <a16:rowId xmlns:a16="http://schemas.microsoft.com/office/drawing/2014/main" val="4008342045"/>
                  </a:ext>
                </a:extLst>
              </a:tr>
              <a:tr h="1569335">
                <a:tc>
                  <a:txBody>
                    <a:bodyPr/>
                    <a:lstStyle/>
                    <a:p>
                      <a:pPr algn="l" fontAlgn="t"/>
                      <a:r>
                        <a:rPr lang="en-GB" sz="1400" b="1" dirty="0">
                          <a:solidFill>
                            <a:srgbClr val="333333"/>
                          </a:solidFill>
                          <a:effectLst/>
                          <a:latin typeface="Verdana"/>
                        </a:rPr>
                        <a:t>What's assessed</a:t>
                      </a:r>
                      <a:endParaRPr lang="en-GB" sz="1400" dirty="0">
                        <a:solidFill>
                          <a:srgbClr val="333333"/>
                        </a:solidFill>
                        <a:effectLst/>
                        <a:latin typeface="Verdana"/>
                      </a:endParaRPr>
                    </a:p>
                    <a:p>
                      <a:pPr algn="l" fontAlgn="t"/>
                      <a:r>
                        <a:rPr lang="en-GB" sz="1400" u="sng" dirty="0">
                          <a:solidFill>
                            <a:srgbClr val="333333"/>
                          </a:solidFill>
                          <a:effectLst/>
                          <a:latin typeface="Verdana"/>
                        </a:rPr>
                        <a:t>Physical sciences</a:t>
                      </a:r>
                    </a:p>
                    <a:p>
                      <a:pPr algn="l" fontAlgn="t"/>
                      <a:r>
                        <a:rPr lang="en-GB" sz="1400" dirty="0">
                          <a:solidFill>
                            <a:srgbClr val="333333"/>
                          </a:solidFill>
                          <a:effectLst/>
                          <a:latin typeface="Verdana"/>
                        </a:rPr>
                        <a:t>Topics 4.5–4.8: Building blocks for understanding; Interactions over small and large distances; Movement and interactions and Guiding Spaceship Earth towards a sustainable future.</a:t>
                      </a:r>
                    </a:p>
                  </a:txBody>
                  <a:tcPr marL="71333" marR="71333" marT="35667" marB="35667">
                    <a:lnL>
                      <a:noFill/>
                    </a:lnL>
                    <a:lnR>
                      <a:noFill/>
                    </a:lnR>
                    <a:lnT>
                      <a:noFill/>
                    </a:lnT>
                    <a:lnB>
                      <a:noFill/>
                    </a:lnB>
                    <a:solidFill>
                      <a:srgbClr val="FFFFFF"/>
                    </a:solidFill>
                  </a:tcPr>
                </a:tc>
                <a:extLst>
                  <a:ext uri="{0D108BD9-81ED-4DB2-BD59-A6C34878D82A}">
                    <a16:rowId xmlns:a16="http://schemas.microsoft.com/office/drawing/2014/main" val="1169393118"/>
                  </a:ext>
                </a:extLst>
              </a:tr>
              <a:tr h="1141335">
                <a:tc>
                  <a:txBody>
                    <a:bodyPr/>
                    <a:lstStyle/>
                    <a:p>
                      <a:pPr algn="l" fontAlgn="t"/>
                      <a:r>
                        <a:rPr lang="en-GB" sz="1400" b="1" dirty="0">
                          <a:solidFill>
                            <a:srgbClr val="333333"/>
                          </a:solidFill>
                          <a:effectLst/>
                          <a:latin typeface="Verdana"/>
                        </a:rPr>
                        <a:t>How it's assessed</a:t>
                      </a:r>
                      <a:endParaRPr lang="en-GB" sz="1400" dirty="0">
                        <a:solidFill>
                          <a:srgbClr val="333333"/>
                        </a:solidFill>
                        <a:effectLst/>
                        <a:latin typeface="Verdana"/>
                      </a:endParaRPr>
                    </a:p>
                    <a:p>
                      <a:pPr algn="l" fontAlgn="t">
                        <a:buFont typeface="Arial" panose="020B0604020202020204" pitchFamily="34" charset="0"/>
                        <a:buChar char="•"/>
                      </a:pPr>
                      <a:r>
                        <a:rPr lang="en-GB" sz="1400" dirty="0">
                          <a:solidFill>
                            <a:srgbClr val="333333"/>
                          </a:solidFill>
                          <a:effectLst/>
                          <a:latin typeface="Verdana"/>
                        </a:rPr>
                        <a:t>Written exam: 1 hour 45 minutes</a:t>
                      </a:r>
                    </a:p>
                    <a:p>
                      <a:pPr algn="l" fontAlgn="t">
                        <a:buFont typeface="Arial" panose="020B0604020202020204" pitchFamily="34" charset="0"/>
                        <a:buChar char="•"/>
                      </a:pPr>
                      <a:r>
                        <a:rPr lang="en-GB" sz="1400" dirty="0">
                          <a:solidFill>
                            <a:srgbClr val="333333"/>
                          </a:solidFill>
                          <a:effectLst/>
                          <a:latin typeface="Verdana"/>
                        </a:rPr>
                        <a:t>Foundation and Higher Tier</a:t>
                      </a:r>
                    </a:p>
                    <a:p>
                      <a:pPr algn="l" fontAlgn="t">
                        <a:buFont typeface="Arial" panose="020B0604020202020204" pitchFamily="34" charset="0"/>
                        <a:buChar char="•"/>
                      </a:pPr>
                      <a:r>
                        <a:rPr lang="en-GB" sz="1400" dirty="0">
                          <a:solidFill>
                            <a:srgbClr val="333333"/>
                          </a:solidFill>
                          <a:effectLst/>
                          <a:latin typeface="Verdana"/>
                        </a:rPr>
                        <a:t>100 marks</a:t>
                      </a:r>
                    </a:p>
                    <a:p>
                      <a:pPr algn="l" fontAlgn="t">
                        <a:buFont typeface="Arial" panose="020B0604020202020204" pitchFamily="34" charset="0"/>
                        <a:buChar char="•"/>
                      </a:pPr>
                      <a:r>
                        <a:rPr lang="en-GB" sz="1400" dirty="0">
                          <a:solidFill>
                            <a:srgbClr val="333333"/>
                          </a:solidFill>
                          <a:effectLst/>
                          <a:latin typeface="Verdana"/>
                        </a:rPr>
                        <a:t>25% of GCSE</a:t>
                      </a:r>
                    </a:p>
                  </a:txBody>
                  <a:tcPr marL="71333" marR="71333" marT="35667" marB="35667">
                    <a:lnL>
                      <a:noFill/>
                    </a:lnL>
                    <a:lnR>
                      <a:noFill/>
                    </a:lnR>
                    <a:lnT>
                      <a:noFill/>
                    </a:lnT>
                    <a:lnB>
                      <a:noFill/>
                    </a:lnB>
                    <a:solidFill>
                      <a:srgbClr val="EEF3F9"/>
                    </a:solidFill>
                  </a:tcPr>
                </a:tc>
                <a:extLst>
                  <a:ext uri="{0D108BD9-81ED-4DB2-BD59-A6C34878D82A}">
                    <a16:rowId xmlns:a16="http://schemas.microsoft.com/office/drawing/2014/main" val="2726612042"/>
                  </a:ext>
                </a:extLst>
              </a:tr>
              <a:tr h="1355335">
                <a:tc>
                  <a:txBody>
                    <a:bodyPr/>
                    <a:lstStyle/>
                    <a:p>
                      <a:pPr algn="l" fontAlgn="t"/>
                      <a:r>
                        <a:rPr lang="en-GB" sz="1400" b="1" dirty="0">
                          <a:solidFill>
                            <a:srgbClr val="333333"/>
                          </a:solidFill>
                          <a:effectLst/>
                          <a:latin typeface="Verdana"/>
                        </a:rPr>
                        <a:t>Questions</a:t>
                      </a:r>
                      <a:endParaRPr lang="en-GB" sz="1400" dirty="0">
                        <a:solidFill>
                          <a:srgbClr val="333333"/>
                        </a:solidFill>
                        <a:effectLst/>
                        <a:latin typeface="Verdana"/>
                      </a:endParaRPr>
                    </a:p>
                    <a:p>
                      <a:pPr algn="l" fontAlgn="t"/>
                      <a:r>
                        <a:rPr lang="en-GB" sz="1400" dirty="0">
                          <a:solidFill>
                            <a:srgbClr val="333333"/>
                          </a:solidFill>
                          <a:effectLst/>
                          <a:latin typeface="Verdana"/>
                        </a:rPr>
                        <a:t>Multiple choice, structured, closed and open short answer questions. This paper assesses most of the analysis and evaluation (AO3) skills, and most of the work on the required </a:t>
                      </a:r>
                      <a:r>
                        <a:rPr lang="en-GB" sz="1400" dirty="0" err="1">
                          <a:solidFill>
                            <a:srgbClr val="333333"/>
                          </a:solidFill>
                          <a:effectLst/>
                          <a:latin typeface="Verdana"/>
                        </a:rPr>
                        <a:t>practicals</a:t>
                      </a:r>
                      <a:r>
                        <a:rPr lang="en-GB" sz="1400" dirty="0">
                          <a:solidFill>
                            <a:srgbClr val="333333"/>
                          </a:solidFill>
                          <a:effectLst/>
                          <a:latin typeface="Verdana"/>
                        </a:rPr>
                        <a:t>, for the topics.</a:t>
                      </a:r>
                    </a:p>
                  </a:txBody>
                  <a:tcPr marL="71333" marR="71333" marT="35667" marB="35667">
                    <a:lnL>
                      <a:noFill/>
                    </a:lnL>
                    <a:lnR>
                      <a:noFill/>
                    </a:lnR>
                    <a:lnT>
                      <a:noFill/>
                    </a:lnT>
                    <a:lnB>
                      <a:noFill/>
                    </a:lnB>
                    <a:solidFill>
                      <a:srgbClr val="FFFFFF"/>
                    </a:solidFill>
                  </a:tcPr>
                </a:tc>
                <a:extLst>
                  <a:ext uri="{0D108BD9-81ED-4DB2-BD59-A6C34878D82A}">
                    <a16:rowId xmlns:a16="http://schemas.microsoft.com/office/drawing/2014/main" val="2168009133"/>
                  </a:ext>
                </a:extLst>
              </a:tr>
            </a:tbl>
          </a:graphicData>
        </a:graphic>
      </p:graphicFrame>
    </p:spTree>
    <p:extLst>
      <p:ext uri="{BB962C8B-B14F-4D97-AF65-F5344CB8AC3E}">
        <p14:creationId xmlns:p14="http://schemas.microsoft.com/office/powerpoint/2010/main" val="273171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roadway"/>
              </a:rPr>
              <a:t>Raising Achievement in</a:t>
            </a:r>
            <a:r>
              <a:rPr kumimoji="0" lang="en-GB" sz="2400" b="0" i="0" u="none" strike="noStrike" kern="1200" cap="none" spc="0" normalizeH="0" baseline="0" noProof="0" dirty="0">
                <a:ln>
                  <a:noFill/>
                </a:ln>
                <a:solidFill>
                  <a:srgbClr val="FFFF00"/>
                </a:solidFill>
                <a:effectLst/>
                <a:uLnTx/>
                <a:uFillTx/>
                <a:latin typeface="Broadway"/>
              </a:rPr>
              <a:t> 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schemeClr val="bg1"/>
                </a:solidFill>
                <a:latin typeface="Broadway"/>
              </a:rPr>
              <a:t>2024</a:t>
            </a:r>
            <a:endParaRPr lang="en-GB" sz="2400" b="0" i="0" u="none" strike="noStrike" kern="1200" cap="none" spc="0" normalizeH="0" baseline="0" noProof="0" dirty="0">
              <a:ln>
                <a:noFill/>
              </a:ln>
              <a:solidFill>
                <a:schemeClr val="bg1"/>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dirty="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6" name="TextBox 5">
            <a:extLst>
              <a:ext uri="{FF2B5EF4-FFF2-40B4-BE49-F238E27FC236}">
                <a16:creationId xmlns:a16="http://schemas.microsoft.com/office/drawing/2014/main" id="{847E99C0-39D5-CB5F-E6EE-8427F2E5E2D6}"/>
              </a:ext>
            </a:extLst>
          </p:cNvPr>
          <p:cNvSpPr txBox="1"/>
          <p:nvPr/>
        </p:nvSpPr>
        <p:spPr>
          <a:xfrm>
            <a:off x="130786" y="1356253"/>
            <a:ext cx="6149130" cy="584775"/>
          </a:xfrm>
          <a:prstGeom prst="rect">
            <a:avLst/>
          </a:prstGeom>
          <a:noFill/>
        </p:spPr>
        <p:txBody>
          <a:bodyPr wrap="square" lIns="91440" tIns="45720" rIns="91440" bIns="45720" anchor="t">
            <a:spAutoFit/>
          </a:bodyPr>
          <a:lstStyle/>
          <a:p>
            <a:pPr>
              <a:defRPr/>
            </a:pPr>
            <a:r>
              <a:rPr kumimoji="0" lang="en-GB" sz="3200" b="1" i="0" u="none" strike="noStrike" kern="1200" cap="none" spc="0" normalizeH="0" baseline="0" noProof="0">
                <a:ln>
                  <a:noFill/>
                </a:ln>
                <a:solidFill>
                  <a:prstClr val="black"/>
                </a:solidFill>
                <a:effectLst/>
                <a:uLnTx/>
                <a:uFillTx/>
                <a:latin typeface="Garamond"/>
              </a:rPr>
              <a:t>1. Exam content- </a:t>
            </a:r>
            <a:r>
              <a:rPr lang="en-GB" sz="3200" b="1">
                <a:solidFill>
                  <a:prstClr val="black"/>
                </a:solidFill>
                <a:latin typeface="Garamond"/>
              </a:rPr>
              <a:t>ELC Level 1 &amp; 2</a:t>
            </a:r>
            <a:endParaRPr kumimoji="0" lang="en-GB" sz="3200" b="1" i="0" u="none" strike="noStrike" kern="1200" cap="none" spc="0" normalizeH="0" baseline="0" noProof="0">
              <a:ln>
                <a:noFill/>
              </a:ln>
              <a:solidFill>
                <a:prstClr val="black"/>
              </a:solidFill>
              <a:effectLst/>
              <a:uLnTx/>
              <a:uFillTx/>
              <a:latin typeface="Garamond"/>
            </a:endParaRPr>
          </a:p>
        </p:txBody>
      </p:sp>
      <p:sp>
        <p:nvSpPr>
          <p:cNvPr id="16" name="TextBox 15">
            <a:extLst>
              <a:ext uri="{FF2B5EF4-FFF2-40B4-BE49-F238E27FC236}">
                <a16:creationId xmlns:a16="http://schemas.microsoft.com/office/drawing/2014/main" id="{D3E58573-9601-77AD-2604-C9F13811DB0A}"/>
              </a:ext>
            </a:extLst>
          </p:cNvPr>
          <p:cNvSpPr txBox="1"/>
          <p:nvPr/>
        </p:nvSpPr>
        <p:spPr>
          <a:xfrm>
            <a:off x="337753" y="1975021"/>
            <a:ext cx="6985684" cy="427809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2B2438"/>
                </a:solidFill>
                <a:highlight>
                  <a:srgbClr val="FFFFFF"/>
                </a:highlight>
                <a:latin typeface="Open Sans"/>
                <a:ea typeface="Open Sans"/>
                <a:cs typeface="Open Sans"/>
              </a:rPr>
              <a:t>Level 1 –  3 components</a:t>
            </a:r>
          </a:p>
          <a:p>
            <a:r>
              <a:rPr lang="en-US" sz="1600" b="1">
                <a:solidFill>
                  <a:srgbClr val="2B2438"/>
                </a:solidFill>
                <a:highlight>
                  <a:srgbClr val="FFFFFF"/>
                </a:highlight>
                <a:latin typeface="Open Sans"/>
                <a:ea typeface="Open Sans"/>
                <a:cs typeface="Open Sans"/>
              </a:rPr>
              <a:t>Level 2- all 6 components</a:t>
            </a:r>
          </a:p>
          <a:p>
            <a:endParaRPr lang="en-US" sz="1600" b="1">
              <a:solidFill>
                <a:srgbClr val="2B2438"/>
              </a:solidFill>
              <a:highlight>
                <a:srgbClr val="FFFFFF"/>
              </a:highlight>
              <a:latin typeface="Open Sans"/>
              <a:ea typeface="Open Sans"/>
              <a:cs typeface="Open Sans"/>
            </a:endParaRPr>
          </a:p>
          <a:p>
            <a:r>
              <a:rPr lang="en-US" sz="1600" b="1" u="sng">
                <a:solidFill>
                  <a:srgbClr val="2B2438"/>
                </a:solidFill>
                <a:highlight>
                  <a:srgbClr val="FFFFFF"/>
                </a:highlight>
                <a:latin typeface="Open Sans"/>
                <a:ea typeface="Open Sans"/>
                <a:cs typeface="Open Sans"/>
              </a:rPr>
              <a:t>Biology</a:t>
            </a:r>
            <a:endParaRPr lang="en-US" u="sng"/>
          </a:p>
          <a:p>
            <a:endParaRPr lang="en-US" sz="1600" b="1">
              <a:solidFill>
                <a:srgbClr val="2B2438"/>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1. </a:t>
            </a:r>
            <a:r>
              <a:rPr lang="en-US" sz="1600">
                <a:solidFill>
                  <a:srgbClr val="1847BF"/>
                </a:solidFill>
                <a:highlight>
                  <a:srgbClr val="FFFFFF"/>
                </a:highlight>
                <a:latin typeface="Open Sans"/>
                <a:ea typeface="Open Sans"/>
                <a:cs typeface="Open Sans"/>
                <a:hlinkClick r:id="rId4"/>
              </a:rPr>
              <a:t>Component 1- Biology: The human body</a:t>
            </a:r>
            <a:endParaRPr lang="en-US" sz="1600">
              <a:solidFill>
                <a:srgbClr val="1847BF"/>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2. </a:t>
            </a:r>
            <a:r>
              <a:rPr lang="en-US" sz="1600">
                <a:solidFill>
                  <a:srgbClr val="1847BF"/>
                </a:solidFill>
                <a:highlight>
                  <a:srgbClr val="FFFFFF"/>
                </a:highlight>
                <a:latin typeface="Open Sans"/>
                <a:ea typeface="Open Sans"/>
                <a:cs typeface="Open Sans"/>
                <a:hlinkClick r:id="rId5"/>
              </a:rPr>
              <a:t>Component 2 - Biology: Environment, evolution and inheritance</a:t>
            </a:r>
            <a:endParaRPr lang="en-US" sz="1600">
              <a:solidFill>
                <a:srgbClr val="1847BF"/>
              </a:solidFill>
              <a:highlight>
                <a:srgbClr val="FFFFFF"/>
              </a:highlight>
              <a:latin typeface="Open Sans"/>
              <a:ea typeface="Open Sans"/>
              <a:cs typeface="Open Sans"/>
            </a:endParaRPr>
          </a:p>
          <a:p>
            <a:pPr>
              <a:buFont typeface=""/>
              <a:buChar char="•"/>
            </a:pPr>
            <a:endParaRPr lang="en-US" sz="1600">
              <a:solidFill>
                <a:srgbClr val="1847BF"/>
              </a:solidFill>
              <a:highlight>
                <a:srgbClr val="FFFFFF"/>
              </a:highlight>
              <a:latin typeface="Open Sans"/>
              <a:ea typeface="Open Sans"/>
              <a:cs typeface="Open Sans"/>
            </a:endParaRPr>
          </a:p>
          <a:p>
            <a:r>
              <a:rPr lang="en-US" sz="1600" b="1" u="sng">
                <a:solidFill>
                  <a:srgbClr val="2B2438"/>
                </a:solidFill>
                <a:highlight>
                  <a:srgbClr val="FFFFFF"/>
                </a:highlight>
                <a:latin typeface="Open Sans"/>
                <a:ea typeface="Open Sans"/>
                <a:cs typeface="Open Sans"/>
              </a:rPr>
              <a:t>Chemistry</a:t>
            </a:r>
          </a:p>
          <a:p>
            <a:endParaRPr lang="en-US" sz="1600" b="1">
              <a:solidFill>
                <a:srgbClr val="2B2438"/>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3. </a:t>
            </a:r>
            <a:r>
              <a:rPr lang="en-US" sz="1600">
                <a:solidFill>
                  <a:srgbClr val="1847BF"/>
                </a:solidFill>
                <a:highlight>
                  <a:srgbClr val="FFFFFF"/>
                </a:highlight>
                <a:latin typeface="Open Sans"/>
                <a:ea typeface="Open Sans"/>
                <a:cs typeface="Open Sans"/>
                <a:hlinkClick r:id="rId6"/>
              </a:rPr>
              <a:t>Component 3 - Chemistry: Elements, mixtures and compounds</a:t>
            </a:r>
            <a:endParaRPr lang="en-US" sz="1600">
              <a:solidFill>
                <a:srgbClr val="1847BF"/>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4. </a:t>
            </a:r>
            <a:r>
              <a:rPr lang="en-US" sz="1600">
                <a:solidFill>
                  <a:srgbClr val="1847BF"/>
                </a:solidFill>
                <a:highlight>
                  <a:srgbClr val="FFFFFF"/>
                </a:highlight>
                <a:latin typeface="Open Sans"/>
                <a:ea typeface="Open Sans"/>
                <a:cs typeface="Open Sans"/>
                <a:hlinkClick r:id="rId7"/>
              </a:rPr>
              <a:t>Component 4 - Chemistry: Chemistry in our world</a:t>
            </a:r>
            <a:endParaRPr lang="en-US" sz="1600">
              <a:solidFill>
                <a:srgbClr val="1847BF"/>
              </a:solidFill>
              <a:highlight>
                <a:srgbClr val="FFFFFF"/>
              </a:highlight>
              <a:latin typeface="Open Sans"/>
              <a:ea typeface="Open Sans"/>
              <a:cs typeface="Open Sans"/>
            </a:endParaRPr>
          </a:p>
          <a:p>
            <a:pPr>
              <a:buFont typeface=""/>
              <a:buChar char="•"/>
            </a:pPr>
            <a:endParaRPr lang="en-US" sz="1600">
              <a:solidFill>
                <a:srgbClr val="1847BF"/>
              </a:solidFill>
              <a:highlight>
                <a:srgbClr val="FFFFFF"/>
              </a:highlight>
              <a:latin typeface="Open Sans"/>
              <a:ea typeface="Open Sans"/>
              <a:cs typeface="Open Sans"/>
            </a:endParaRPr>
          </a:p>
          <a:p>
            <a:r>
              <a:rPr lang="en-US" sz="1600" b="1" u="sng">
                <a:solidFill>
                  <a:srgbClr val="2B2438"/>
                </a:solidFill>
                <a:highlight>
                  <a:srgbClr val="FFFFFF"/>
                </a:highlight>
                <a:latin typeface="Open Sans"/>
                <a:ea typeface="Open Sans"/>
                <a:cs typeface="Open Sans"/>
              </a:rPr>
              <a:t>Physics</a:t>
            </a:r>
          </a:p>
          <a:p>
            <a:endParaRPr lang="en-US" sz="1600" b="1">
              <a:solidFill>
                <a:srgbClr val="2B2438"/>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5. </a:t>
            </a:r>
            <a:r>
              <a:rPr lang="en-US" sz="1600">
                <a:solidFill>
                  <a:srgbClr val="1847BF"/>
                </a:solidFill>
                <a:highlight>
                  <a:srgbClr val="FFFFFF"/>
                </a:highlight>
                <a:latin typeface="Open Sans"/>
                <a:ea typeface="Open Sans"/>
                <a:cs typeface="Open Sans"/>
                <a:hlinkClick r:id="rId8"/>
              </a:rPr>
              <a:t>Component 5 - Physics: Energy, forces and the structure of matter</a:t>
            </a:r>
            <a:endParaRPr lang="en-US" sz="1600">
              <a:solidFill>
                <a:srgbClr val="1847BF"/>
              </a:solidFill>
              <a:highlight>
                <a:srgbClr val="FFFFFF"/>
              </a:highlight>
              <a:latin typeface="Open Sans"/>
              <a:ea typeface="Open Sans"/>
              <a:cs typeface="Open Sans"/>
            </a:endParaRPr>
          </a:p>
          <a:p>
            <a:r>
              <a:rPr lang="en-US" sz="1600">
                <a:solidFill>
                  <a:srgbClr val="2B2438"/>
                </a:solidFill>
                <a:highlight>
                  <a:srgbClr val="FFFFFF"/>
                </a:highlight>
                <a:latin typeface="Open Sans"/>
                <a:ea typeface="Open Sans"/>
                <a:cs typeface="Open Sans"/>
              </a:rPr>
              <a:t>6. </a:t>
            </a:r>
            <a:r>
              <a:rPr lang="en-US" sz="1600">
                <a:solidFill>
                  <a:srgbClr val="1847BF"/>
                </a:solidFill>
                <a:highlight>
                  <a:srgbClr val="FFFFFF"/>
                </a:highlight>
                <a:latin typeface="Open Sans"/>
                <a:ea typeface="Open Sans"/>
                <a:cs typeface="Open Sans"/>
                <a:hlinkClick r:id="rId9"/>
              </a:rPr>
              <a:t>Component 6 - Physics: Electricity, magnetism and waves</a:t>
            </a:r>
          </a:p>
        </p:txBody>
      </p:sp>
      <p:pic>
        <p:nvPicPr>
          <p:cNvPr id="2" name="Picture 1" descr="Science Entry Level Certificate Workbook: Student Edition: AQA  Specification: Amazon.co.uk: Draper, Christine R: 9781909986527: Books">
            <a:extLst>
              <a:ext uri="{FF2B5EF4-FFF2-40B4-BE49-F238E27FC236}">
                <a16:creationId xmlns:a16="http://schemas.microsoft.com/office/drawing/2014/main" id="{BED89BEB-3360-88EA-0F2E-15F92776F256}"/>
              </a:ext>
            </a:extLst>
          </p:cNvPr>
          <p:cNvPicPr>
            <a:picLocks noChangeAspect="1"/>
          </p:cNvPicPr>
          <p:nvPr/>
        </p:nvPicPr>
        <p:blipFill>
          <a:blip r:embed="rId10"/>
          <a:stretch>
            <a:fillRect/>
          </a:stretch>
        </p:blipFill>
        <p:spPr>
          <a:xfrm>
            <a:off x="8534400" y="1934496"/>
            <a:ext cx="2743200" cy="3874576"/>
          </a:xfrm>
          <a:prstGeom prst="rect">
            <a:avLst/>
          </a:prstGeom>
        </p:spPr>
      </p:pic>
      <p:sp>
        <p:nvSpPr>
          <p:cNvPr id="4" name="TextBox 3">
            <a:extLst>
              <a:ext uri="{FF2B5EF4-FFF2-40B4-BE49-F238E27FC236}">
                <a16:creationId xmlns:a16="http://schemas.microsoft.com/office/drawing/2014/main" id="{1EC1B888-334B-6E63-2DF1-DF610F75CF34}"/>
              </a:ext>
            </a:extLst>
          </p:cNvPr>
          <p:cNvSpPr txBox="1"/>
          <p:nvPr/>
        </p:nvSpPr>
        <p:spPr>
          <a:xfrm>
            <a:off x="8536459" y="5848865"/>
            <a:ext cx="3006809" cy="861774"/>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Calibri"/>
                <a:cs typeface="Calibri"/>
              </a:rPr>
              <a:t>Can be bought from Amazon:</a:t>
            </a:r>
          </a:p>
          <a:p>
            <a:r>
              <a:rPr lang="en-GB" sz="1200" b="1">
                <a:solidFill>
                  <a:srgbClr val="0F1111"/>
                </a:solidFill>
              </a:rPr>
              <a:t>Science Entry Level Certificate Workbook: Student Edition: AQA Specification </a:t>
            </a:r>
            <a:r>
              <a:rPr lang="en-GB" sz="1200" b="1">
                <a:solidFill>
                  <a:srgbClr val="565959"/>
                </a:solidFill>
              </a:rPr>
              <a:t>Paperback</a:t>
            </a:r>
            <a:endParaRPr lang="en-GB" sz="1200"/>
          </a:p>
        </p:txBody>
      </p:sp>
    </p:spTree>
    <p:extLst>
      <p:ext uri="{BB962C8B-B14F-4D97-AF65-F5344CB8AC3E}">
        <p14:creationId xmlns:p14="http://schemas.microsoft.com/office/powerpoint/2010/main" val="3744573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107310"/>
            <a:ext cx="12192000" cy="5755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41189" y="-98046"/>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Broadway"/>
              </a:rPr>
              <a:t>Raising Achievement in</a:t>
            </a:r>
            <a:r>
              <a:rPr kumimoji="0" lang="en-GB" sz="2400" b="0" i="0" u="none" strike="noStrike" kern="1200" cap="none" spc="0" normalizeH="0" baseline="0" noProof="0" dirty="0">
                <a:ln>
                  <a:noFill/>
                </a:ln>
                <a:solidFill>
                  <a:srgbClr val="FFFF00"/>
                </a:solidFill>
                <a:effectLst/>
                <a:uLnTx/>
                <a:uFillTx/>
                <a:latin typeface="Broadway"/>
              </a:rPr>
              <a:t> 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schemeClr val="bg1"/>
                </a:solidFill>
                <a:latin typeface="Broadway"/>
              </a:rPr>
              <a:t>2024</a:t>
            </a:r>
            <a:endParaRPr lang="en-GB" sz="2400" b="0" i="0" u="none" strike="noStrike" kern="1200" cap="none" spc="0" normalizeH="0" baseline="0" noProof="0" dirty="0">
              <a:ln>
                <a:noFill/>
              </a:ln>
              <a:solidFill>
                <a:schemeClr val="bg1"/>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dirty="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6" name="TextBox 5">
            <a:extLst>
              <a:ext uri="{FF2B5EF4-FFF2-40B4-BE49-F238E27FC236}">
                <a16:creationId xmlns:a16="http://schemas.microsoft.com/office/drawing/2014/main" id="{847E99C0-39D5-CB5F-E6EE-8427F2E5E2D6}"/>
              </a:ext>
            </a:extLst>
          </p:cNvPr>
          <p:cNvSpPr txBox="1"/>
          <p:nvPr/>
        </p:nvSpPr>
        <p:spPr>
          <a:xfrm>
            <a:off x="58705" y="1109118"/>
            <a:ext cx="6252102" cy="584775"/>
          </a:xfrm>
          <a:prstGeom prst="rect">
            <a:avLst/>
          </a:prstGeom>
          <a:noFill/>
        </p:spPr>
        <p:txBody>
          <a:bodyPr wrap="square" lIns="91440" tIns="45720" rIns="91440" bIns="45720" anchor="t">
            <a:spAutoFit/>
          </a:bodyPr>
          <a:lstStyle/>
          <a:p>
            <a:pPr>
              <a:defRPr/>
            </a:pPr>
            <a:r>
              <a:rPr kumimoji="0" lang="en-GB" sz="3200" b="1" i="0" u="none" strike="noStrike" kern="1200" cap="none" spc="0" normalizeH="0" baseline="0" noProof="0">
                <a:ln>
                  <a:noFill/>
                </a:ln>
                <a:solidFill>
                  <a:prstClr val="black"/>
                </a:solidFill>
                <a:effectLst/>
                <a:uLnTx/>
                <a:uFillTx/>
                <a:latin typeface="Garamond"/>
              </a:rPr>
              <a:t>1. Exam content- </a:t>
            </a:r>
            <a:r>
              <a:rPr lang="en-GB" sz="3200" b="1">
                <a:solidFill>
                  <a:prstClr val="black"/>
                </a:solidFill>
                <a:latin typeface="Garamond"/>
              </a:rPr>
              <a:t>ELC Level 1 &amp;2</a:t>
            </a:r>
            <a:endParaRPr kumimoji="0" lang="en-GB" sz="3200" b="1" i="0" u="none" strike="noStrike" kern="1200" cap="none" spc="0" normalizeH="0" baseline="0" noProof="0">
              <a:ln>
                <a:noFill/>
              </a:ln>
              <a:solidFill>
                <a:prstClr val="black"/>
              </a:solidFill>
              <a:effectLst/>
              <a:uLnTx/>
              <a:uFillTx/>
              <a:latin typeface="Garamond"/>
            </a:endParaRPr>
          </a:p>
        </p:txBody>
      </p:sp>
      <p:graphicFrame>
        <p:nvGraphicFramePr>
          <p:cNvPr id="7" name="Table 6">
            <a:extLst>
              <a:ext uri="{FF2B5EF4-FFF2-40B4-BE49-F238E27FC236}">
                <a16:creationId xmlns:a16="http://schemas.microsoft.com/office/drawing/2014/main" id="{6B979B29-ED4F-BE22-2E5F-8AD66ABEE9E9}"/>
              </a:ext>
            </a:extLst>
          </p:cNvPr>
          <p:cNvGraphicFramePr>
            <a:graphicFrameLocks noGrp="1"/>
          </p:cNvGraphicFramePr>
          <p:nvPr>
            <p:extLst>
              <p:ext uri="{D42A27DB-BD31-4B8C-83A1-F6EECF244321}">
                <p14:modId xmlns:p14="http://schemas.microsoft.com/office/powerpoint/2010/main" val="167976085"/>
              </p:ext>
            </p:extLst>
          </p:nvPr>
        </p:nvGraphicFramePr>
        <p:xfrm>
          <a:off x="6737425" y="1300342"/>
          <a:ext cx="5142598" cy="3144382"/>
        </p:xfrm>
        <a:graphic>
          <a:graphicData uri="http://schemas.openxmlformats.org/drawingml/2006/table">
            <a:tbl>
              <a:tblPr bandRow="1">
                <a:tableStyleId>{5C22544A-7EE6-4342-B048-85BDC9FD1C3A}</a:tableStyleId>
              </a:tblPr>
              <a:tblGrid>
                <a:gridCol w="5142598">
                  <a:extLst>
                    <a:ext uri="{9D8B030D-6E8A-4147-A177-3AD203B41FA5}">
                      <a16:colId xmlns:a16="http://schemas.microsoft.com/office/drawing/2014/main" val="741150469"/>
                    </a:ext>
                  </a:extLst>
                </a:gridCol>
              </a:tblGrid>
              <a:tr h="370702">
                <a:tc>
                  <a:txBody>
                    <a:bodyPr/>
                    <a:lstStyle/>
                    <a:p>
                      <a:pPr algn="l" fontAlgn="t"/>
                      <a:r>
                        <a:rPr lang="en-GB" sz="1400" b="0">
                          <a:solidFill>
                            <a:srgbClr val="FFFFFF"/>
                          </a:solidFill>
                          <a:effectLst/>
                        </a:rPr>
                        <a:t>LEVEL 2 Externally-set assignments (ESA)</a:t>
                      </a:r>
                      <a:endParaRPr lang="en-US"/>
                    </a:p>
                  </a:txBody>
                  <a:tcPr>
                    <a:lnL>
                      <a:noFill/>
                    </a:lnL>
                    <a:lnR>
                      <a:noFill/>
                    </a:lnR>
                    <a:lnT>
                      <a:noFill/>
                    </a:lnT>
                    <a:lnB>
                      <a:noFill/>
                    </a:lnB>
                    <a:solidFill>
                      <a:srgbClr val="1847BF"/>
                    </a:solidFill>
                  </a:tcPr>
                </a:tc>
                <a:extLst>
                  <a:ext uri="{0D108BD9-81ED-4DB2-BD59-A6C34878D82A}">
                    <a16:rowId xmlns:a16="http://schemas.microsoft.com/office/drawing/2014/main" val="1341970105"/>
                  </a:ext>
                </a:extLst>
              </a:tr>
              <a:tr h="677654">
                <a:tc>
                  <a:txBody>
                    <a:bodyPr/>
                    <a:lstStyle/>
                    <a:p>
                      <a:pPr fontAlgn="t"/>
                      <a:r>
                        <a:rPr lang="en-GB" sz="1400" b="1">
                          <a:solidFill>
                            <a:srgbClr val="333333"/>
                          </a:solidFill>
                          <a:effectLst/>
                        </a:rPr>
                        <a:t>What's assessed</a:t>
                      </a:r>
                      <a:endParaRPr lang="en-GB" sz="1400">
                        <a:solidFill>
                          <a:srgbClr val="333333"/>
                        </a:solidFill>
                        <a:effectLst/>
                      </a:endParaRPr>
                    </a:p>
                    <a:p>
                      <a:pPr lvl="0">
                        <a:buNone/>
                      </a:pPr>
                      <a:r>
                        <a:rPr lang="en-GB" sz="1400">
                          <a:solidFill>
                            <a:srgbClr val="333333"/>
                          </a:solidFill>
                          <a:effectLst/>
                        </a:rPr>
                        <a:t>Students should submit evidence of the</a:t>
                      </a:r>
                      <a:r>
                        <a:rPr lang="en-GB" sz="1400" b="1">
                          <a:solidFill>
                            <a:srgbClr val="333333"/>
                          </a:solidFill>
                          <a:effectLst/>
                        </a:rPr>
                        <a:t> six components, </a:t>
                      </a:r>
                      <a:r>
                        <a:rPr lang="en-GB" sz="1400">
                          <a:solidFill>
                            <a:srgbClr val="333333"/>
                          </a:solidFill>
                          <a:effectLst/>
                        </a:rPr>
                        <a:t> two each from Biology, Chemistry and Physics.</a:t>
                      </a:r>
                      <a:endParaRPr lang="en-GB"/>
                    </a:p>
                  </a:txBody>
                  <a:tcPr>
                    <a:lnL>
                      <a:noFill/>
                    </a:lnL>
                    <a:lnR>
                      <a:noFill/>
                    </a:lnR>
                    <a:lnT>
                      <a:noFill/>
                    </a:lnT>
                    <a:lnB>
                      <a:noFill/>
                    </a:lnB>
                    <a:noFill/>
                  </a:tcPr>
                </a:tc>
                <a:extLst>
                  <a:ext uri="{0D108BD9-81ED-4DB2-BD59-A6C34878D82A}">
                    <a16:rowId xmlns:a16="http://schemas.microsoft.com/office/drawing/2014/main" val="2288477880"/>
                  </a:ext>
                </a:extLst>
              </a:tr>
              <a:tr h="875304">
                <a:tc>
                  <a:txBody>
                    <a:bodyPr/>
                    <a:lstStyle/>
                    <a:p>
                      <a:pPr fontAlgn="t"/>
                      <a:r>
                        <a:rPr lang="en-GB" sz="1400" b="1">
                          <a:solidFill>
                            <a:srgbClr val="333333"/>
                          </a:solidFill>
                          <a:effectLst/>
                        </a:rPr>
                        <a:t>How it's assessed</a:t>
                      </a:r>
                      <a:endParaRPr lang="en-GB" sz="1400">
                        <a:solidFill>
                          <a:srgbClr val="333333"/>
                        </a:solidFill>
                        <a:effectLst/>
                      </a:endParaRPr>
                    </a:p>
                    <a:p>
                      <a:pPr lvl="0">
                        <a:buFont typeface="Arial" panose="020B0604020202020204" pitchFamily="34" charset="0"/>
                        <a:buChar char="•"/>
                      </a:pPr>
                      <a:r>
                        <a:rPr lang="en-GB" sz="1400">
                          <a:solidFill>
                            <a:srgbClr val="333333"/>
                          </a:solidFill>
                          <a:effectLst/>
                        </a:rPr>
                        <a:t>Externally-set assignment: 45 minutes</a:t>
                      </a:r>
                      <a:endParaRPr lang="en-GB"/>
                    </a:p>
                    <a:p>
                      <a:pPr lvl="0">
                        <a:buFont typeface="Arial" panose="020B0604020202020204" pitchFamily="34" charset="0"/>
                        <a:buChar char="•"/>
                      </a:pPr>
                      <a:r>
                        <a:rPr lang="en-GB" sz="1400">
                          <a:solidFill>
                            <a:srgbClr val="333333"/>
                          </a:solidFill>
                          <a:effectLst/>
                        </a:rPr>
                        <a:t>each test is worth 20 marks</a:t>
                      </a:r>
                      <a:endParaRPr lang="en-GB"/>
                    </a:p>
                    <a:p>
                      <a:pPr lvl="0">
                        <a:buFont typeface="Arial" panose="020B0604020202020204" pitchFamily="34" charset="0"/>
                        <a:buChar char="•"/>
                      </a:pPr>
                      <a:r>
                        <a:rPr lang="en-GB" sz="1400">
                          <a:solidFill>
                            <a:srgbClr val="333333"/>
                          </a:solidFill>
                          <a:effectLst/>
                        </a:rPr>
                        <a:t>weighting 57%</a:t>
                      </a:r>
                      <a:endParaRPr lang="en-GB"/>
                    </a:p>
                  </a:txBody>
                  <a:tcPr>
                    <a:lnL>
                      <a:noFill/>
                    </a:lnL>
                    <a:lnR>
                      <a:noFill/>
                    </a:lnR>
                    <a:lnT>
                      <a:noFill/>
                    </a:lnT>
                    <a:lnB>
                      <a:noFill/>
                    </a:lnB>
                    <a:solidFill>
                      <a:srgbClr val="E7ECF8"/>
                    </a:solidFill>
                  </a:tcPr>
                </a:tc>
                <a:extLst>
                  <a:ext uri="{0D108BD9-81ED-4DB2-BD59-A6C34878D82A}">
                    <a16:rowId xmlns:a16="http://schemas.microsoft.com/office/drawing/2014/main" val="1499552678"/>
                  </a:ext>
                </a:extLst>
              </a:tr>
              <a:tr h="677654">
                <a:tc>
                  <a:txBody>
                    <a:bodyPr/>
                    <a:lstStyle/>
                    <a:p>
                      <a:pPr fontAlgn="t"/>
                      <a:r>
                        <a:rPr lang="en-GB" sz="1400">
                          <a:solidFill>
                            <a:srgbClr val="333333"/>
                          </a:solidFill>
                          <a:effectLst/>
                        </a:rPr>
                        <a:t>These assignments are set by AQA and marked by the teacher using a mark scheme provided by AQA. ESAs and mark schemes are accessible via e-AQA.</a:t>
                      </a:r>
                      <a:endParaRPr lang="en-US"/>
                    </a:p>
                  </a:txBody>
                  <a:tcPr>
                    <a:lnL>
                      <a:noFill/>
                    </a:lnL>
                    <a:lnR>
                      <a:noFill/>
                    </a:lnR>
                    <a:lnT>
                      <a:noFill/>
                    </a:lnT>
                    <a:lnB>
                      <a:noFill/>
                    </a:lnB>
                    <a:noFill/>
                  </a:tcPr>
                </a:tc>
                <a:extLst>
                  <a:ext uri="{0D108BD9-81ED-4DB2-BD59-A6C34878D82A}">
                    <a16:rowId xmlns:a16="http://schemas.microsoft.com/office/drawing/2014/main" val="2885199475"/>
                  </a:ext>
                </a:extLst>
              </a:tr>
              <a:tr h="338827">
                <a:tc>
                  <a:txBody>
                    <a:bodyPr/>
                    <a:lstStyle/>
                    <a:p>
                      <a:endParaRPr lang="en-GB"/>
                    </a:p>
                  </a:txBody>
                  <a:tcPr>
                    <a:lnT>
                      <a:noFill/>
                    </a:lnT>
                  </a:tcPr>
                </a:tc>
                <a:extLst>
                  <a:ext uri="{0D108BD9-81ED-4DB2-BD59-A6C34878D82A}">
                    <a16:rowId xmlns:a16="http://schemas.microsoft.com/office/drawing/2014/main" val="2770977512"/>
                  </a:ext>
                </a:extLst>
              </a:tr>
            </a:tbl>
          </a:graphicData>
        </a:graphic>
      </p:graphicFrame>
      <p:graphicFrame>
        <p:nvGraphicFramePr>
          <p:cNvPr id="10" name="Table 9">
            <a:extLst>
              <a:ext uri="{FF2B5EF4-FFF2-40B4-BE49-F238E27FC236}">
                <a16:creationId xmlns:a16="http://schemas.microsoft.com/office/drawing/2014/main" id="{D3CC56EA-2D5A-428D-0D39-7A8AB143C76C}"/>
              </a:ext>
            </a:extLst>
          </p:cNvPr>
          <p:cNvGraphicFramePr>
            <a:graphicFrameLocks noGrp="1"/>
          </p:cNvGraphicFramePr>
          <p:nvPr>
            <p:extLst>
              <p:ext uri="{D42A27DB-BD31-4B8C-83A1-F6EECF244321}">
                <p14:modId xmlns:p14="http://schemas.microsoft.com/office/powerpoint/2010/main" val="1266010458"/>
              </p:ext>
            </p:extLst>
          </p:nvPr>
        </p:nvGraphicFramePr>
        <p:xfrm>
          <a:off x="6734432" y="4201297"/>
          <a:ext cx="5060217" cy="2407920"/>
        </p:xfrm>
        <a:graphic>
          <a:graphicData uri="http://schemas.openxmlformats.org/drawingml/2006/table">
            <a:tbl>
              <a:tblPr bandRow="1">
                <a:tableStyleId>{5C22544A-7EE6-4342-B048-85BDC9FD1C3A}</a:tableStyleId>
              </a:tblPr>
              <a:tblGrid>
                <a:gridCol w="5060217">
                  <a:extLst>
                    <a:ext uri="{9D8B030D-6E8A-4147-A177-3AD203B41FA5}">
                      <a16:colId xmlns:a16="http://schemas.microsoft.com/office/drawing/2014/main" val="1412451940"/>
                    </a:ext>
                  </a:extLst>
                </a:gridCol>
              </a:tblGrid>
              <a:tr h="0">
                <a:tc>
                  <a:txBody>
                    <a:bodyPr/>
                    <a:lstStyle/>
                    <a:p>
                      <a:pPr algn="l" fontAlgn="t"/>
                      <a:r>
                        <a:rPr lang="en-GB" sz="1400" b="0">
                          <a:solidFill>
                            <a:srgbClr val="FFFFFF"/>
                          </a:solidFill>
                          <a:effectLst/>
                        </a:rPr>
                        <a:t>Teacher-devised assignments (TDA)</a:t>
                      </a:r>
                    </a:p>
                  </a:txBody>
                  <a:tcPr>
                    <a:lnL>
                      <a:noFill/>
                    </a:lnL>
                    <a:lnR>
                      <a:noFill/>
                    </a:lnR>
                    <a:lnT>
                      <a:noFill/>
                    </a:lnT>
                    <a:lnB>
                      <a:noFill/>
                    </a:lnB>
                    <a:solidFill>
                      <a:srgbClr val="1847BF"/>
                    </a:solidFill>
                  </a:tcPr>
                </a:tc>
                <a:extLst>
                  <a:ext uri="{0D108BD9-81ED-4DB2-BD59-A6C34878D82A}">
                    <a16:rowId xmlns:a16="http://schemas.microsoft.com/office/drawing/2014/main" val="3515790625"/>
                  </a:ext>
                </a:extLst>
              </a:tr>
              <a:tr h="0">
                <a:tc>
                  <a:txBody>
                    <a:bodyPr/>
                    <a:lstStyle/>
                    <a:p>
                      <a:pPr fontAlgn="t"/>
                      <a:r>
                        <a:rPr lang="en-GB" sz="1400" b="1">
                          <a:solidFill>
                            <a:srgbClr val="333333"/>
                          </a:solidFill>
                          <a:effectLst/>
                        </a:rPr>
                        <a:t>What's assessed</a:t>
                      </a:r>
                      <a:endParaRPr lang="en-GB" sz="1400">
                        <a:solidFill>
                          <a:srgbClr val="333333"/>
                        </a:solidFill>
                        <a:effectLst/>
                      </a:endParaRPr>
                    </a:p>
                    <a:p>
                      <a:pPr fontAlgn="t"/>
                      <a:r>
                        <a:rPr lang="en-GB" sz="1400">
                          <a:solidFill>
                            <a:srgbClr val="333333"/>
                          </a:solidFill>
                          <a:effectLst/>
                        </a:rPr>
                        <a:t>Students must submit evidence for </a:t>
                      </a:r>
                      <a:r>
                        <a:rPr lang="en-GB" sz="1400" b="1">
                          <a:solidFill>
                            <a:srgbClr val="333333"/>
                          </a:solidFill>
                          <a:effectLst/>
                        </a:rPr>
                        <a:t>six components</a:t>
                      </a:r>
                      <a:r>
                        <a:rPr lang="en-GB" sz="1400">
                          <a:solidFill>
                            <a:srgbClr val="333333"/>
                          </a:solidFill>
                          <a:effectLst/>
                        </a:rPr>
                        <a:t> biology, chemistry and physics. These are assessments of practical tasks set by the teacher and marked against the marking criteria provided in the Scheme of assessment.</a:t>
                      </a:r>
                    </a:p>
                  </a:txBody>
                  <a:tcPr>
                    <a:lnL>
                      <a:noFill/>
                    </a:lnL>
                    <a:lnR>
                      <a:noFill/>
                    </a:lnR>
                    <a:lnT>
                      <a:noFill/>
                    </a:lnT>
                    <a:lnB>
                      <a:noFill/>
                    </a:lnB>
                    <a:noFill/>
                  </a:tcPr>
                </a:tc>
                <a:extLst>
                  <a:ext uri="{0D108BD9-81ED-4DB2-BD59-A6C34878D82A}">
                    <a16:rowId xmlns:a16="http://schemas.microsoft.com/office/drawing/2014/main" val="3926618848"/>
                  </a:ext>
                </a:extLst>
              </a:tr>
              <a:tr h="0">
                <a:tc>
                  <a:txBody>
                    <a:bodyPr/>
                    <a:lstStyle/>
                    <a:p>
                      <a:pPr fontAlgn="t"/>
                      <a:r>
                        <a:rPr lang="en-GB" sz="1400" b="1">
                          <a:solidFill>
                            <a:srgbClr val="333333"/>
                          </a:solidFill>
                          <a:effectLst/>
                        </a:rPr>
                        <a:t>How it's assessed</a:t>
                      </a:r>
                      <a:endParaRPr lang="en-GB" sz="1400">
                        <a:solidFill>
                          <a:srgbClr val="333333"/>
                        </a:solidFill>
                        <a:effectLst/>
                      </a:endParaRPr>
                    </a:p>
                    <a:p>
                      <a:pPr fontAlgn="t">
                        <a:buFont typeface="Arial" panose="020B0604020202020204" pitchFamily="34" charset="0"/>
                        <a:buChar char="•"/>
                      </a:pPr>
                      <a:r>
                        <a:rPr lang="en-GB" sz="1400">
                          <a:solidFill>
                            <a:srgbClr val="333333"/>
                          </a:solidFill>
                          <a:effectLst/>
                        </a:rPr>
                        <a:t>Teacher-devised assignments</a:t>
                      </a:r>
                    </a:p>
                    <a:p>
                      <a:pPr fontAlgn="t">
                        <a:buFont typeface="Arial" panose="020B0604020202020204" pitchFamily="34" charset="0"/>
                        <a:buChar char="•"/>
                      </a:pPr>
                      <a:r>
                        <a:rPr lang="en-GB" sz="1400">
                          <a:solidFill>
                            <a:srgbClr val="333333"/>
                          </a:solidFill>
                          <a:effectLst/>
                        </a:rPr>
                        <a:t>each piece of coursework is worth 15 marks</a:t>
                      </a:r>
                    </a:p>
                    <a:p>
                      <a:pPr fontAlgn="t">
                        <a:buFont typeface="Arial" panose="020B0604020202020204" pitchFamily="34" charset="0"/>
                        <a:buChar char="•"/>
                      </a:pPr>
                      <a:r>
                        <a:rPr lang="en-GB" sz="1400">
                          <a:solidFill>
                            <a:srgbClr val="333333"/>
                          </a:solidFill>
                          <a:effectLst/>
                        </a:rPr>
                        <a:t>weighting 43%</a:t>
                      </a:r>
                    </a:p>
                  </a:txBody>
                  <a:tcPr>
                    <a:lnL>
                      <a:noFill/>
                    </a:lnL>
                    <a:lnR>
                      <a:noFill/>
                    </a:lnR>
                    <a:lnT>
                      <a:noFill/>
                    </a:lnT>
                    <a:lnB>
                      <a:noFill/>
                    </a:lnB>
                    <a:solidFill>
                      <a:srgbClr val="E7ECF8"/>
                    </a:solidFill>
                  </a:tcPr>
                </a:tc>
                <a:extLst>
                  <a:ext uri="{0D108BD9-81ED-4DB2-BD59-A6C34878D82A}">
                    <a16:rowId xmlns:a16="http://schemas.microsoft.com/office/drawing/2014/main" val="4066991377"/>
                  </a:ext>
                </a:extLst>
              </a:tr>
            </a:tbl>
          </a:graphicData>
        </a:graphic>
      </p:graphicFrame>
      <p:graphicFrame>
        <p:nvGraphicFramePr>
          <p:cNvPr id="4" name="Table 3">
            <a:extLst>
              <a:ext uri="{FF2B5EF4-FFF2-40B4-BE49-F238E27FC236}">
                <a16:creationId xmlns:a16="http://schemas.microsoft.com/office/drawing/2014/main" id="{B80509D1-EDE6-197E-A11E-2DF0AAC31EF3}"/>
              </a:ext>
            </a:extLst>
          </p:cNvPr>
          <p:cNvGraphicFramePr>
            <a:graphicFrameLocks noGrp="1"/>
          </p:cNvGraphicFramePr>
          <p:nvPr>
            <p:extLst>
              <p:ext uri="{D42A27DB-BD31-4B8C-83A1-F6EECF244321}">
                <p14:modId xmlns:p14="http://schemas.microsoft.com/office/powerpoint/2010/main" val="4145506342"/>
              </p:ext>
            </p:extLst>
          </p:nvPr>
        </p:nvGraphicFramePr>
        <p:xfrm>
          <a:off x="142875" y="1638918"/>
          <a:ext cx="5933817" cy="2865120"/>
        </p:xfrm>
        <a:graphic>
          <a:graphicData uri="http://schemas.openxmlformats.org/drawingml/2006/table">
            <a:tbl>
              <a:tblPr bandRow="1">
                <a:tableStyleId>{5C22544A-7EE6-4342-B048-85BDC9FD1C3A}</a:tableStyleId>
              </a:tblPr>
              <a:tblGrid>
                <a:gridCol w="5933817">
                  <a:extLst>
                    <a:ext uri="{9D8B030D-6E8A-4147-A177-3AD203B41FA5}">
                      <a16:colId xmlns:a16="http://schemas.microsoft.com/office/drawing/2014/main" val="2171982544"/>
                    </a:ext>
                  </a:extLst>
                </a:gridCol>
              </a:tblGrid>
              <a:tr h="0">
                <a:tc>
                  <a:txBody>
                    <a:bodyPr/>
                    <a:lstStyle/>
                    <a:p>
                      <a:pPr fontAlgn="base"/>
                      <a:r>
                        <a:rPr lang="en-GB" sz="1400" dirty="0">
                          <a:solidFill>
                            <a:srgbClr val="FFFFFF"/>
                          </a:solidFill>
                          <a:effectLst/>
                          <a:latin typeface="Calibri"/>
                        </a:rPr>
                        <a:t>LEVEL 1 Externally-set assignments (ESA)</a:t>
                      </a:r>
                      <a:endParaRPr lang="en-GB" dirty="0">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847BF"/>
                    </a:solidFill>
                  </a:tcPr>
                </a:tc>
                <a:extLst>
                  <a:ext uri="{0D108BD9-81ED-4DB2-BD59-A6C34878D82A}">
                    <a16:rowId xmlns:a16="http://schemas.microsoft.com/office/drawing/2014/main" val="2039707811"/>
                  </a:ext>
                </a:extLst>
              </a:tr>
              <a:tr h="0">
                <a:tc>
                  <a:txBody>
                    <a:bodyPr/>
                    <a:lstStyle/>
                    <a:p>
                      <a:pPr fontAlgn="base"/>
                      <a:r>
                        <a:rPr lang="en-GB" sz="1400" b="1" dirty="0">
                          <a:solidFill>
                            <a:srgbClr val="333333"/>
                          </a:solidFill>
                          <a:effectLst/>
                          <a:latin typeface="Calibri"/>
                        </a:rPr>
                        <a:t>What's assessed</a:t>
                      </a:r>
                      <a:endParaRPr lang="en-GB" dirty="0">
                        <a:effectLst/>
                        <a:latin typeface="Calibri"/>
                      </a:endParaRPr>
                    </a:p>
                    <a:p>
                      <a:pPr fontAlgn="base"/>
                      <a:r>
                        <a:rPr lang="en-GB" sz="1400" dirty="0">
                          <a:solidFill>
                            <a:srgbClr val="333333"/>
                          </a:solidFill>
                          <a:effectLst/>
                          <a:latin typeface="Calibri"/>
                        </a:rPr>
                        <a:t>Students should submit evidence from at least three of the six components. At least </a:t>
                      </a:r>
                      <a:r>
                        <a:rPr lang="en-GB" sz="1400" b="1" dirty="0">
                          <a:solidFill>
                            <a:srgbClr val="333333"/>
                          </a:solidFill>
                          <a:effectLst/>
                          <a:latin typeface="Calibri"/>
                        </a:rPr>
                        <a:t>one</a:t>
                      </a:r>
                      <a:r>
                        <a:rPr lang="en-GB" sz="1400" dirty="0">
                          <a:solidFill>
                            <a:srgbClr val="333333"/>
                          </a:solidFill>
                          <a:effectLst/>
                          <a:latin typeface="Calibri"/>
                        </a:rPr>
                        <a:t> each from Biology, Chemistry and Physics.</a:t>
                      </a:r>
                      <a:endParaRPr lang="en-GB" dirty="0">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5235100"/>
                  </a:ext>
                </a:extLst>
              </a:tr>
              <a:tr h="0">
                <a:tc>
                  <a:txBody>
                    <a:bodyPr/>
                    <a:lstStyle/>
                    <a:p>
                      <a:pPr fontAlgn="base"/>
                      <a:r>
                        <a:rPr lang="en-GB" sz="1400" b="1" dirty="0">
                          <a:solidFill>
                            <a:srgbClr val="333333"/>
                          </a:solidFill>
                          <a:effectLst/>
                          <a:latin typeface="Calibri"/>
                        </a:rPr>
                        <a:t>How it's assessed</a:t>
                      </a:r>
                      <a:endParaRPr lang="en-GB" dirty="0">
                        <a:effectLst/>
                        <a:latin typeface="Calibri"/>
                      </a:endParaRPr>
                    </a:p>
                    <a:p>
                      <a:pPr marL="342900" lvl="0" indent="-342900" fontAlgn="base">
                        <a:buFont typeface="Arial" panose="020B0604020202020204" pitchFamily="34" charset="0"/>
                        <a:buChar char="•"/>
                      </a:pPr>
                      <a:r>
                        <a:rPr lang="en-GB" sz="1400" dirty="0">
                          <a:solidFill>
                            <a:srgbClr val="333333"/>
                          </a:solidFill>
                          <a:effectLst/>
                          <a:latin typeface="Calibri"/>
                        </a:rPr>
                        <a:t>Externally-set assignment: 45 minutes</a:t>
                      </a:r>
                      <a:endParaRPr lang="en-GB" sz="1120" dirty="0">
                        <a:effectLst/>
                        <a:latin typeface="Calibri"/>
                      </a:endParaRPr>
                    </a:p>
                    <a:p>
                      <a:pPr marL="342900" lvl="0" indent="-342900" fontAlgn="base">
                        <a:buFont typeface="Arial" panose="020B0604020202020204" pitchFamily="34" charset="0"/>
                        <a:buChar char="•"/>
                      </a:pPr>
                      <a:r>
                        <a:rPr lang="en-GB" sz="1400" dirty="0">
                          <a:solidFill>
                            <a:srgbClr val="333333"/>
                          </a:solidFill>
                          <a:effectLst/>
                          <a:latin typeface="Calibri"/>
                        </a:rPr>
                        <a:t>each test is worth 20 marks</a:t>
                      </a:r>
                      <a:endParaRPr lang="en-GB" sz="1120" dirty="0">
                        <a:effectLst/>
                        <a:latin typeface="Calibri"/>
                      </a:endParaRPr>
                    </a:p>
                    <a:p>
                      <a:pPr marL="342900" lvl="0" indent="-342900" fontAlgn="base">
                        <a:buFont typeface="Arial" panose="020B0604020202020204" pitchFamily="34" charset="0"/>
                        <a:buChar char="•"/>
                      </a:pPr>
                      <a:r>
                        <a:rPr lang="en-GB" sz="1400" dirty="0">
                          <a:solidFill>
                            <a:srgbClr val="333333"/>
                          </a:solidFill>
                          <a:effectLst/>
                          <a:latin typeface="Calibri"/>
                        </a:rPr>
                        <a:t>weighting 57%</a:t>
                      </a:r>
                      <a:endParaRPr lang="en-GB" sz="1120" dirty="0">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CF8"/>
                    </a:solidFill>
                  </a:tcPr>
                </a:tc>
                <a:extLst>
                  <a:ext uri="{0D108BD9-81ED-4DB2-BD59-A6C34878D82A}">
                    <a16:rowId xmlns:a16="http://schemas.microsoft.com/office/drawing/2014/main" val="917624314"/>
                  </a:ext>
                </a:extLst>
              </a:tr>
              <a:tr h="0">
                <a:tc>
                  <a:txBody>
                    <a:bodyPr/>
                    <a:lstStyle/>
                    <a:p>
                      <a:pPr fontAlgn="base"/>
                      <a:r>
                        <a:rPr lang="en-GB" sz="1400" dirty="0">
                          <a:solidFill>
                            <a:srgbClr val="333333"/>
                          </a:solidFill>
                          <a:effectLst/>
                          <a:latin typeface="Calibri"/>
                        </a:rPr>
                        <a:t>These assignments are set by AQA and marked by the teacher using a mark scheme provided by AQA. ESAs and mark schemes are accessible via e-AQA.</a:t>
                      </a:r>
                      <a:endParaRPr lang="en-GB" dirty="0">
                        <a:effectLst/>
                        <a:latin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31422470"/>
                  </a:ext>
                </a:extLst>
              </a:tr>
              <a:tr h="0">
                <a:tc>
                  <a:txBody>
                    <a:bodyPr/>
                    <a:lstStyle/>
                    <a:p>
                      <a:pPr fontAlgn="auto"/>
                      <a:endParaRPr lang="en-GB" sz="1800">
                        <a:effectLst/>
                        <a:latin typeface="Calibri" panose="020F0502020204030204" pitchFamily="34" charset="0"/>
                      </a:endParaRPr>
                    </a:p>
                  </a:txBody>
                  <a:tcPr>
                    <a:lnL w="11744" cap="flat" cmpd="sng" algn="ctr">
                      <a:solidFill>
                        <a:srgbClr val="FFFFFF"/>
                      </a:solidFill>
                      <a:prstDash val="solid"/>
                      <a:round/>
                      <a:headEnd type="none" w="med" len="med"/>
                      <a:tailEnd type="none" w="med" len="med"/>
                    </a:lnL>
                    <a:lnR w="11744"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1744"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02969917"/>
                  </a:ext>
                </a:extLst>
              </a:tr>
            </a:tbl>
          </a:graphicData>
        </a:graphic>
      </p:graphicFrame>
      <p:graphicFrame>
        <p:nvGraphicFramePr>
          <p:cNvPr id="2" name="Table 1">
            <a:extLst>
              <a:ext uri="{FF2B5EF4-FFF2-40B4-BE49-F238E27FC236}">
                <a16:creationId xmlns:a16="http://schemas.microsoft.com/office/drawing/2014/main" id="{FA38CFF4-CFCB-1D18-CF38-ACFCE03F97A9}"/>
              </a:ext>
            </a:extLst>
          </p:cNvPr>
          <p:cNvGraphicFramePr>
            <a:graphicFrameLocks noGrp="1"/>
          </p:cNvGraphicFramePr>
          <p:nvPr>
            <p:extLst>
              <p:ext uri="{D42A27DB-BD31-4B8C-83A1-F6EECF244321}">
                <p14:modId xmlns:p14="http://schemas.microsoft.com/office/powerpoint/2010/main" val="218757753"/>
              </p:ext>
            </p:extLst>
          </p:nvPr>
        </p:nvGraphicFramePr>
        <p:xfrm>
          <a:off x="144161" y="4417540"/>
          <a:ext cx="5935497" cy="2194560"/>
        </p:xfrm>
        <a:graphic>
          <a:graphicData uri="http://schemas.openxmlformats.org/drawingml/2006/table">
            <a:tbl>
              <a:tblPr bandRow="1">
                <a:tableStyleId>{5C22544A-7EE6-4342-B048-85BDC9FD1C3A}</a:tableStyleId>
              </a:tblPr>
              <a:tblGrid>
                <a:gridCol w="5935497">
                  <a:extLst>
                    <a:ext uri="{9D8B030D-6E8A-4147-A177-3AD203B41FA5}">
                      <a16:colId xmlns:a16="http://schemas.microsoft.com/office/drawing/2014/main" val="1412451940"/>
                    </a:ext>
                  </a:extLst>
                </a:gridCol>
              </a:tblGrid>
              <a:tr h="0">
                <a:tc>
                  <a:txBody>
                    <a:bodyPr/>
                    <a:lstStyle/>
                    <a:p>
                      <a:pPr algn="l" fontAlgn="t"/>
                      <a:r>
                        <a:rPr lang="en-GB" sz="1400" b="0">
                          <a:solidFill>
                            <a:srgbClr val="FFFFFF"/>
                          </a:solidFill>
                          <a:effectLst/>
                        </a:rPr>
                        <a:t>Teacher-devised assignments (TDA)</a:t>
                      </a:r>
                    </a:p>
                  </a:txBody>
                  <a:tcPr>
                    <a:lnL>
                      <a:noFill/>
                    </a:lnL>
                    <a:lnR>
                      <a:noFill/>
                    </a:lnR>
                    <a:lnT>
                      <a:noFill/>
                    </a:lnT>
                    <a:lnB>
                      <a:noFill/>
                    </a:lnB>
                    <a:solidFill>
                      <a:srgbClr val="1847BF"/>
                    </a:solidFill>
                  </a:tcPr>
                </a:tc>
                <a:extLst>
                  <a:ext uri="{0D108BD9-81ED-4DB2-BD59-A6C34878D82A}">
                    <a16:rowId xmlns:a16="http://schemas.microsoft.com/office/drawing/2014/main" val="3515790625"/>
                  </a:ext>
                </a:extLst>
              </a:tr>
              <a:tr h="0">
                <a:tc>
                  <a:txBody>
                    <a:bodyPr/>
                    <a:lstStyle/>
                    <a:p>
                      <a:pPr fontAlgn="t"/>
                      <a:r>
                        <a:rPr lang="en-GB" sz="1400" b="1">
                          <a:solidFill>
                            <a:srgbClr val="333333"/>
                          </a:solidFill>
                          <a:effectLst/>
                        </a:rPr>
                        <a:t>What's assessed</a:t>
                      </a:r>
                      <a:endParaRPr lang="en-GB" sz="1400">
                        <a:solidFill>
                          <a:srgbClr val="333333"/>
                        </a:solidFill>
                        <a:effectLst/>
                      </a:endParaRPr>
                    </a:p>
                    <a:p>
                      <a:pPr fontAlgn="t"/>
                      <a:r>
                        <a:rPr lang="en-GB" sz="1400">
                          <a:solidFill>
                            <a:srgbClr val="333333"/>
                          </a:solidFill>
                          <a:effectLst/>
                        </a:rPr>
                        <a:t>Students must submit evidence for </a:t>
                      </a:r>
                      <a:r>
                        <a:rPr lang="en-GB" sz="1400" b="1">
                          <a:solidFill>
                            <a:srgbClr val="333333"/>
                          </a:solidFill>
                          <a:effectLst/>
                        </a:rPr>
                        <a:t>3 components</a:t>
                      </a:r>
                      <a:r>
                        <a:rPr lang="en-GB" sz="1400">
                          <a:solidFill>
                            <a:srgbClr val="333333"/>
                          </a:solidFill>
                          <a:effectLst/>
                        </a:rPr>
                        <a:t> biology, chemistry and physics. These are assessments of practical tasks set by the teacher and marked against the marking criteria provided in the Scheme of assessment.</a:t>
                      </a:r>
                    </a:p>
                  </a:txBody>
                  <a:tcPr>
                    <a:lnL>
                      <a:noFill/>
                    </a:lnL>
                    <a:lnR>
                      <a:noFill/>
                    </a:lnR>
                    <a:lnT>
                      <a:noFill/>
                    </a:lnT>
                    <a:lnB>
                      <a:noFill/>
                    </a:lnB>
                    <a:noFill/>
                  </a:tcPr>
                </a:tc>
                <a:extLst>
                  <a:ext uri="{0D108BD9-81ED-4DB2-BD59-A6C34878D82A}">
                    <a16:rowId xmlns:a16="http://schemas.microsoft.com/office/drawing/2014/main" val="3926618848"/>
                  </a:ext>
                </a:extLst>
              </a:tr>
              <a:tr h="0">
                <a:tc>
                  <a:txBody>
                    <a:bodyPr/>
                    <a:lstStyle/>
                    <a:p>
                      <a:pPr fontAlgn="t"/>
                      <a:r>
                        <a:rPr lang="en-GB" sz="1400" b="1">
                          <a:solidFill>
                            <a:srgbClr val="333333"/>
                          </a:solidFill>
                          <a:effectLst/>
                        </a:rPr>
                        <a:t>How it's assessed</a:t>
                      </a:r>
                      <a:endParaRPr lang="en-GB" sz="1400">
                        <a:solidFill>
                          <a:srgbClr val="333333"/>
                        </a:solidFill>
                        <a:effectLst/>
                      </a:endParaRPr>
                    </a:p>
                    <a:p>
                      <a:pPr fontAlgn="t">
                        <a:buFont typeface="Arial" panose="020B0604020202020204" pitchFamily="34" charset="0"/>
                        <a:buChar char="•"/>
                      </a:pPr>
                      <a:r>
                        <a:rPr lang="en-GB" sz="1400">
                          <a:solidFill>
                            <a:srgbClr val="333333"/>
                          </a:solidFill>
                          <a:effectLst/>
                        </a:rPr>
                        <a:t>Teacher-devised assignments</a:t>
                      </a:r>
                    </a:p>
                    <a:p>
                      <a:pPr fontAlgn="t">
                        <a:buFont typeface="Arial" panose="020B0604020202020204" pitchFamily="34" charset="0"/>
                        <a:buChar char="•"/>
                      </a:pPr>
                      <a:r>
                        <a:rPr lang="en-GB" sz="1400">
                          <a:solidFill>
                            <a:srgbClr val="333333"/>
                          </a:solidFill>
                          <a:effectLst/>
                        </a:rPr>
                        <a:t>each piece of coursework is worth 15 marks</a:t>
                      </a:r>
                    </a:p>
                    <a:p>
                      <a:pPr fontAlgn="t">
                        <a:buFont typeface="Arial" panose="020B0604020202020204" pitchFamily="34" charset="0"/>
                        <a:buChar char="•"/>
                      </a:pPr>
                      <a:r>
                        <a:rPr lang="en-GB" sz="1400">
                          <a:solidFill>
                            <a:srgbClr val="333333"/>
                          </a:solidFill>
                          <a:effectLst/>
                        </a:rPr>
                        <a:t>weighting 43%</a:t>
                      </a:r>
                    </a:p>
                  </a:txBody>
                  <a:tcPr>
                    <a:lnL>
                      <a:noFill/>
                    </a:lnL>
                    <a:lnR>
                      <a:noFill/>
                    </a:lnR>
                    <a:lnT>
                      <a:noFill/>
                    </a:lnT>
                    <a:lnB>
                      <a:noFill/>
                    </a:lnB>
                    <a:solidFill>
                      <a:srgbClr val="E7ECF8"/>
                    </a:solidFill>
                  </a:tcPr>
                </a:tc>
                <a:extLst>
                  <a:ext uri="{0D108BD9-81ED-4DB2-BD59-A6C34878D82A}">
                    <a16:rowId xmlns:a16="http://schemas.microsoft.com/office/drawing/2014/main" val="4066991377"/>
                  </a:ext>
                </a:extLst>
              </a:tr>
            </a:tbl>
          </a:graphicData>
        </a:graphic>
      </p:graphicFrame>
    </p:spTree>
    <p:extLst>
      <p:ext uri="{BB962C8B-B14F-4D97-AF65-F5344CB8AC3E}">
        <p14:creationId xmlns:p14="http://schemas.microsoft.com/office/powerpoint/2010/main" val="1984206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lang="en-GB" sz="2400" dirty="0">
                <a:solidFill>
                  <a:prstClr val="white"/>
                </a:solidFill>
                <a:latin typeface="Broadway"/>
              </a:rPr>
              <a:t>2024</a:t>
            </a:r>
            <a:endParaRPr lang="en-GB" sz="2400" b="0" i="0" u="none" strike="noStrike" kern="1200" cap="none" spc="0" normalizeH="0" baseline="0" noProof="0" dirty="0">
              <a:ln>
                <a:noFill/>
              </a:ln>
              <a:solidFill>
                <a:prstClr val="white"/>
              </a:solidFill>
              <a:effectLst/>
              <a:uLnTx/>
              <a:uFillTx/>
              <a:latin typeface="Broadway" panose="04040905080B02020502" pitchFamily="82" charset="0"/>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6" name="TextBox 5">
            <a:extLst>
              <a:ext uri="{FF2B5EF4-FFF2-40B4-BE49-F238E27FC236}">
                <a16:creationId xmlns:a16="http://schemas.microsoft.com/office/drawing/2014/main" id="{847E99C0-39D5-CB5F-E6EE-8427F2E5E2D6}"/>
              </a:ext>
            </a:extLst>
          </p:cNvPr>
          <p:cNvSpPr txBox="1"/>
          <p:nvPr/>
        </p:nvSpPr>
        <p:spPr>
          <a:xfrm>
            <a:off x="249662" y="1970031"/>
            <a:ext cx="6149130" cy="584775"/>
          </a:xfrm>
          <a:prstGeom prst="rect">
            <a:avLst/>
          </a:prstGeom>
          <a:noFill/>
        </p:spPr>
        <p:txBody>
          <a:bodyPr wrap="square" lIns="91440" tIns="45720" rIns="91440" bIns="45720" anchor="t">
            <a:spAutoFit/>
          </a:bodyPr>
          <a:lstStyle/>
          <a:p>
            <a:pPr>
              <a:defRPr/>
            </a:pPr>
            <a:r>
              <a:rPr kumimoji="0" lang="en-GB" sz="3200" b="1" i="0" u="none" strike="noStrike" kern="1200" cap="none" spc="0" normalizeH="0" baseline="0" noProof="0">
                <a:ln>
                  <a:noFill/>
                </a:ln>
                <a:solidFill>
                  <a:prstClr val="black"/>
                </a:solidFill>
                <a:effectLst/>
                <a:uLnTx/>
                <a:uFillTx/>
                <a:latin typeface="Garamond"/>
              </a:rPr>
              <a:t>3. Length of </a:t>
            </a:r>
            <a:r>
              <a:rPr lang="en-GB" sz="3200" b="1">
                <a:solidFill>
                  <a:prstClr val="black"/>
                </a:solidFill>
                <a:latin typeface="Garamond"/>
              </a:rPr>
              <a:t>GCSE exams</a:t>
            </a:r>
            <a:endPar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8" name="TextBox 7">
            <a:extLst>
              <a:ext uri="{FF2B5EF4-FFF2-40B4-BE49-F238E27FC236}">
                <a16:creationId xmlns:a16="http://schemas.microsoft.com/office/drawing/2014/main" id="{7EB127A5-47A6-1ED5-C442-D56162F13459}"/>
              </a:ext>
            </a:extLst>
          </p:cNvPr>
          <p:cNvSpPr txBox="1"/>
          <p:nvPr/>
        </p:nvSpPr>
        <p:spPr>
          <a:xfrm>
            <a:off x="249662" y="2591629"/>
            <a:ext cx="10700158"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Garamond"/>
              </a:rPr>
              <a:t>4. Dates of exams </a:t>
            </a:r>
            <a:r>
              <a:rPr lang="en-GB" sz="3200" b="1" dirty="0">
                <a:solidFill>
                  <a:prstClr val="black"/>
                </a:solidFill>
                <a:latin typeface="Garamond"/>
              </a:rPr>
              <a:t>next</a:t>
            </a:r>
            <a:r>
              <a:rPr kumimoji="0" lang="en-GB" sz="3200" b="1" i="0" u="none" strike="noStrike" kern="1200" cap="none" spc="0" normalizeH="0" baseline="0" noProof="0" dirty="0">
                <a:ln>
                  <a:noFill/>
                </a:ln>
                <a:solidFill>
                  <a:prstClr val="black"/>
                </a:solidFill>
                <a:effectLst/>
                <a:uLnTx/>
                <a:uFillTx/>
                <a:latin typeface="Garamond"/>
              </a:rPr>
              <a:t> year for relevant pupils</a:t>
            </a:r>
            <a:r>
              <a:rPr lang="en-GB" sz="3200" b="1" dirty="0">
                <a:solidFill>
                  <a:prstClr val="black"/>
                </a:solidFill>
                <a:latin typeface="Garamond"/>
              </a:rPr>
              <a:t>:</a:t>
            </a:r>
            <a:endParaRPr kumimoji="0" lang="en-GB" sz="3200" b="1" i="0" u="none" strike="noStrike" kern="1200" cap="none" spc="0" normalizeH="0" baseline="0" noProof="0" dirty="0">
              <a:ln>
                <a:noFill/>
              </a:ln>
              <a:solidFill>
                <a:prstClr val="black"/>
              </a:solidFill>
              <a:effectLst/>
              <a:uLnTx/>
              <a:uFillTx/>
              <a:latin typeface="Garamond"/>
            </a:endParaRPr>
          </a:p>
        </p:txBody>
      </p:sp>
      <p:sp>
        <p:nvSpPr>
          <p:cNvPr id="15" name="TextBox 14">
            <a:extLst>
              <a:ext uri="{FF2B5EF4-FFF2-40B4-BE49-F238E27FC236}">
                <a16:creationId xmlns:a16="http://schemas.microsoft.com/office/drawing/2014/main" id="{158746DE-FBF2-E26E-E5D9-ED2ABD2E742D}"/>
              </a:ext>
            </a:extLst>
          </p:cNvPr>
          <p:cNvSpPr txBox="1"/>
          <p:nvPr/>
        </p:nvSpPr>
        <p:spPr>
          <a:xfrm>
            <a:off x="5208532" y="2077684"/>
            <a:ext cx="6325037" cy="369332"/>
          </a:xfrm>
          <a:prstGeom prst="rect">
            <a:avLst/>
          </a:prstGeom>
          <a:solidFill>
            <a:schemeClr val="accent5">
              <a:lumMod val="20000"/>
              <a:lumOff val="80000"/>
            </a:schemeClr>
          </a:solidFill>
        </p:spPr>
        <p:txBody>
          <a:bodyPr wrap="square" lIns="91440" tIns="45720" rIns="91440" bIns="45720" rtlCol="0" anchor="t">
            <a:spAutoFit/>
          </a:bodyPr>
          <a:lstStyle/>
          <a:p>
            <a:pPr>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1h and 45min each</a:t>
            </a:r>
            <a:r>
              <a:rPr lang="en-GB">
                <a:solidFill>
                  <a:prstClr val="black"/>
                </a:solidFill>
                <a:latin typeface="Calibri" panose="020F0502020204030204"/>
              </a:rPr>
              <a:t> with 25% increase for our pupils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C243A064-29F6-E965-0439-AFD8CEEDCC23}"/>
              </a:ext>
            </a:extLst>
          </p:cNvPr>
          <p:cNvGraphicFramePr>
            <a:graphicFrameLocks noGrp="1"/>
          </p:cNvGraphicFramePr>
          <p:nvPr>
            <p:extLst>
              <p:ext uri="{D42A27DB-BD31-4B8C-83A1-F6EECF244321}">
                <p14:modId xmlns:p14="http://schemas.microsoft.com/office/powerpoint/2010/main" val="3325135586"/>
              </p:ext>
            </p:extLst>
          </p:nvPr>
        </p:nvGraphicFramePr>
        <p:xfrm>
          <a:off x="1330960" y="3612356"/>
          <a:ext cx="9675816" cy="2345817"/>
        </p:xfrm>
        <a:graphic>
          <a:graphicData uri="http://schemas.openxmlformats.org/drawingml/2006/table">
            <a:tbl>
              <a:tblPr firstRow="1" firstCol="1" bandRow="1">
                <a:tableStyleId>{5C22544A-7EE6-4342-B048-85BDC9FD1C3A}</a:tableStyleId>
              </a:tblPr>
              <a:tblGrid>
                <a:gridCol w="9675816">
                  <a:extLst>
                    <a:ext uri="{9D8B030D-6E8A-4147-A177-3AD203B41FA5}">
                      <a16:colId xmlns:a16="http://schemas.microsoft.com/office/drawing/2014/main" val="2664121593"/>
                    </a:ext>
                  </a:extLst>
                </a:gridCol>
              </a:tblGrid>
              <a:tr h="0">
                <a:tc>
                  <a:txBody>
                    <a:bodyPr/>
                    <a:lstStyle/>
                    <a:p>
                      <a:pPr>
                        <a:lnSpc>
                          <a:spcPct val="107000"/>
                        </a:lnSpc>
                        <a:spcAft>
                          <a:spcPts val="800"/>
                        </a:spcAft>
                      </a:pPr>
                      <a:r>
                        <a:rPr lang="en-GB" sz="2400" b="1" u="sng" dirty="0">
                          <a:solidFill>
                            <a:schemeClr val="tx1"/>
                          </a:solidFill>
                          <a:effectLst/>
                          <a:highlight>
                            <a:srgbClr val="FFFF00"/>
                          </a:highlight>
                          <a:latin typeface="Calibri"/>
                          <a:ea typeface="Calibri"/>
                          <a:cs typeface="Times New Roman"/>
                        </a:rPr>
                        <a:t>Exam dates</a:t>
                      </a:r>
                      <a:r>
                        <a:rPr lang="en-GB" sz="2400" dirty="0">
                          <a:solidFill>
                            <a:schemeClr val="tx1"/>
                          </a:solidFill>
                          <a:effectLst/>
                          <a:latin typeface="Calibri"/>
                          <a:ea typeface="Calibri"/>
                          <a:cs typeface="Times New Roman"/>
                        </a:rPr>
                        <a:t> are as follows:</a:t>
                      </a:r>
                    </a:p>
                    <a:p>
                      <a:pPr>
                        <a:lnSpc>
                          <a:spcPct val="107000"/>
                        </a:lnSpc>
                        <a:spcAft>
                          <a:spcPts val="800"/>
                        </a:spcAft>
                      </a:pPr>
                      <a:r>
                        <a:rPr lang="en-GB" sz="2400" b="0" dirty="0">
                          <a:solidFill>
                            <a:schemeClr val="tx1"/>
                          </a:solidFill>
                          <a:effectLst/>
                          <a:latin typeface="Calibri"/>
                          <a:ea typeface="Calibri"/>
                          <a:cs typeface="Times New Roman"/>
                        </a:rPr>
                        <a:t>8465/1F Life and environmental sciences 1h 45m</a:t>
                      </a:r>
                      <a:r>
                        <a:rPr lang="en-GB" sz="2400" b="1" dirty="0">
                          <a:solidFill>
                            <a:schemeClr val="tx1"/>
                          </a:solidFill>
                          <a:effectLst/>
                          <a:latin typeface="Calibri"/>
                          <a:ea typeface="Calibri"/>
                          <a:cs typeface="Times New Roman"/>
                        </a:rPr>
                        <a:t> 13 May 2025 am</a:t>
                      </a:r>
                      <a:endParaRPr lang="en-GB" sz="2400" b="1" dirty="0">
                        <a:solidFill>
                          <a:schemeClr val="tx1"/>
                        </a:solidFill>
                        <a:effectLst/>
                        <a:latin typeface="Calibri"/>
                        <a:ea typeface="Calibri" panose="020F0502020204030204" pitchFamily="34" charset="0"/>
                        <a:cs typeface="Times New Roman"/>
                      </a:endParaRPr>
                    </a:p>
                    <a:p>
                      <a:pPr>
                        <a:lnSpc>
                          <a:spcPct val="107000"/>
                        </a:lnSpc>
                        <a:spcAft>
                          <a:spcPts val="800"/>
                        </a:spcAft>
                      </a:pPr>
                      <a:r>
                        <a:rPr lang="en-GB" sz="2400" b="0" dirty="0">
                          <a:solidFill>
                            <a:schemeClr val="tx1"/>
                          </a:solidFill>
                          <a:effectLst/>
                          <a:latin typeface="Calibri"/>
                          <a:ea typeface="Calibri"/>
                          <a:cs typeface="Times New Roman"/>
                        </a:rPr>
                        <a:t>8465/2F Life and environmental sciences 1h 45m</a:t>
                      </a:r>
                      <a:r>
                        <a:rPr lang="en-GB" sz="2400" b="1" dirty="0">
                          <a:solidFill>
                            <a:schemeClr val="tx1"/>
                          </a:solidFill>
                          <a:effectLst/>
                          <a:latin typeface="Calibri"/>
                          <a:ea typeface="Calibri"/>
                          <a:cs typeface="Times New Roman"/>
                        </a:rPr>
                        <a:t> 22 May 2025 am</a:t>
                      </a:r>
                    </a:p>
                    <a:p>
                      <a:pPr>
                        <a:lnSpc>
                          <a:spcPct val="107000"/>
                        </a:lnSpc>
                        <a:spcAft>
                          <a:spcPts val="800"/>
                        </a:spcAft>
                      </a:pPr>
                      <a:r>
                        <a:rPr lang="en-GB" sz="2400" b="0" dirty="0">
                          <a:solidFill>
                            <a:schemeClr val="tx1"/>
                          </a:solidFill>
                          <a:effectLst/>
                          <a:latin typeface="Calibri"/>
                          <a:ea typeface="Calibri"/>
                          <a:cs typeface="Times New Roman"/>
                        </a:rPr>
                        <a:t>8465/3F Physical sciences 1h 45m</a:t>
                      </a:r>
                      <a:r>
                        <a:rPr lang="en-GB" sz="2400" b="1" dirty="0">
                          <a:solidFill>
                            <a:schemeClr val="tx1"/>
                          </a:solidFill>
                          <a:effectLst/>
                          <a:latin typeface="Calibri"/>
                          <a:ea typeface="Calibri"/>
                          <a:cs typeface="Times New Roman"/>
                        </a:rPr>
                        <a:t> 9 June 2025 pm</a:t>
                      </a:r>
                      <a:endParaRPr lang="en-GB" sz="2400" b="1" dirty="0">
                        <a:solidFill>
                          <a:schemeClr val="tx1"/>
                        </a:solidFill>
                        <a:effectLst/>
                        <a:latin typeface="Calibri"/>
                        <a:ea typeface="Calibri" panose="020F0502020204030204" pitchFamily="34" charset="0"/>
                        <a:cs typeface="Times New Roman"/>
                      </a:endParaRPr>
                    </a:p>
                    <a:p>
                      <a:pPr>
                        <a:lnSpc>
                          <a:spcPct val="107000"/>
                        </a:lnSpc>
                        <a:spcAft>
                          <a:spcPts val="800"/>
                        </a:spcAft>
                      </a:pPr>
                      <a:r>
                        <a:rPr lang="en-GB" sz="2400" b="0" dirty="0">
                          <a:solidFill>
                            <a:schemeClr val="tx1"/>
                          </a:solidFill>
                          <a:effectLst/>
                          <a:latin typeface="Calibri"/>
                          <a:ea typeface="Calibri"/>
                          <a:cs typeface="Times New Roman"/>
                        </a:rPr>
                        <a:t>8465/4F Physical sciences 1h 45m</a:t>
                      </a:r>
                      <a:r>
                        <a:rPr lang="en-GB" sz="2400" b="1" dirty="0">
                          <a:solidFill>
                            <a:schemeClr val="tx1"/>
                          </a:solidFill>
                          <a:effectLst/>
                          <a:latin typeface="Calibri"/>
                          <a:ea typeface="Calibri"/>
                          <a:cs typeface="Times New Roman"/>
                        </a:rPr>
                        <a:t> 13 June 2025 am</a:t>
                      </a:r>
                      <a:endParaRPr lang="en-GB" sz="2400" b="1"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069682"/>
                  </a:ext>
                </a:extLst>
              </a:tr>
            </a:tbl>
          </a:graphicData>
        </a:graphic>
      </p:graphicFrame>
    </p:spTree>
    <p:extLst>
      <p:ext uri="{BB962C8B-B14F-4D97-AF65-F5344CB8AC3E}">
        <p14:creationId xmlns:p14="http://schemas.microsoft.com/office/powerpoint/2010/main" val="363051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858EE531-ACBE-699B-6BAB-BDE2085E4989}"/>
              </a:ext>
            </a:extLst>
          </p:cNvPr>
          <p:cNvSpPr txBox="1"/>
          <p:nvPr/>
        </p:nvSpPr>
        <p:spPr>
          <a:xfrm>
            <a:off x="113251" y="1347913"/>
            <a:ext cx="99199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5. Grade boundaries :</a:t>
            </a:r>
          </a:p>
        </p:txBody>
      </p:sp>
      <p:sp>
        <p:nvSpPr>
          <p:cNvPr id="2" name="TextBox 1">
            <a:extLst>
              <a:ext uri="{FF2B5EF4-FFF2-40B4-BE49-F238E27FC236}">
                <a16:creationId xmlns:a16="http://schemas.microsoft.com/office/drawing/2014/main" id="{E6CD1D7D-C6A7-EFBB-2343-7C17C220AC4E}"/>
              </a:ext>
            </a:extLst>
          </p:cNvPr>
          <p:cNvSpPr txBox="1"/>
          <p:nvPr/>
        </p:nvSpPr>
        <p:spPr>
          <a:xfrm>
            <a:off x="566351" y="2080053"/>
            <a:ext cx="11512376" cy="3293209"/>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dirty="0">
                <a:ea typeface="Calibri"/>
                <a:cs typeface="Calibri"/>
              </a:rPr>
              <a:t>Science</a:t>
            </a:r>
            <a:r>
              <a:rPr lang="en-GB" sz="1600" dirty="0">
                <a:ea typeface="Calibri"/>
                <a:cs typeface="Calibri"/>
              </a:rPr>
              <a:t> is being considered a </a:t>
            </a:r>
            <a:r>
              <a:rPr lang="en-GB" sz="1600" b="1" dirty="0">
                <a:ea typeface="Calibri"/>
                <a:cs typeface="Calibri"/>
              </a:rPr>
              <a:t>double grade</a:t>
            </a:r>
            <a:r>
              <a:rPr lang="en-GB" sz="1600" dirty="0">
                <a:ea typeface="Calibri"/>
                <a:cs typeface="Calibri"/>
              </a:rPr>
              <a:t> (considered a pass for two exams). There are 2 tiers in Science, Higher and Foundation. If pupils do not show positive progress during mock examinations, and if they are not completing sufficient work during school days, they will be entered for a Foundation Paper where they cannot achieve higher than grade 5-5 (maximum grade is 9-9).</a:t>
            </a:r>
            <a:endParaRPr lang="en-GB" sz="1600" dirty="0">
              <a:cs typeface="Calibri"/>
            </a:endParaRPr>
          </a:p>
          <a:p>
            <a:endParaRPr lang="en-GB" sz="1600" dirty="0">
              <a:ea typeface="Calibri"/>
              <a:cs typeface="Calibri"/>
            </a:endParaRPr>
          </a:p>
          <a:p>
            <a:r>
              <a:rPr lang="en-GB" sz="1600" dirty="0">
                <a:ea typeface="Calibri"/>
                <a:cs typeface="Calibri"/>
              </a:rPr>
              <a:t>There are 100 marks for each of the </a:t>
            </a:r>
            <a:r>
              <a:rPr lang="en-GB" sz="1600" b="1" dirty="0">
                <a:ea typeface="Calibri"/>
                <a:cs typeface="Calibri"/>
              </a:rPr>
              <a:t>4 papers</a:t>
            </a:r>
            <a:r>
              <a:rPr lang="en-GB" sz="1600" dirty="0">
                <a:ea typeface="Calibri"/>
                <a:cs typeface="Calibri"/>
              </a:rPr>
              <a:t>, so the percentage is very easy to be calculated:</a:t>
            </a:r>
            <a:endParaRPr lang="en-GB" sz="1600" dirty="0">
              <a:cs typeface="Calibri"/>
            </a:endParaRPr>
          </a:p>
          <a:p>
            <a:r>
              <a:rPr lang="en-GB" sz="1600" dirty="0">
                <a:cs typeface="Calibri"/>
              </a:rPr>
              <a:t>For a </a:t>
            </a:r>
            <a:r>
              <a:rPr lang="en-GB" sz="1600" b="1" dirty="0">
                <a:cs typeface="Calibri"/>
              </a:rPr>
              <a:t>pass in Science</a:t>
            </a:r>
            <a:r>
              <a:rPr lang="en-GB" sz="1600" dirty="0">
                <a:cs typeface="Calibri"/>
              </a:rPr>
              <a:t>, </a:t>
            </a:r>
            <a:r>
              <a:rPr lang="en-GB" sz="1600" b="1" dirty="0">
                <a:cs typeface="Calibri"/>
              </a:rPr>
              <a:t>Grade 4-4</a:t>
            </a:r>
            <a:r>
              <a:rPr lang="en-GB" sz="1600" dirty="0">
                <a:cs typeface="Calibri"/>
              </a:rPr>
              <a:t>, the students will complete:</a:t>
            </a:r>
            <a:endParaRPr lang="en-US" dirty="0">
              <a:ea typeface="Calibri"/>
              <a:cs typeface="Calibri"/>
            </a:endParaRPr>
          </a:p>
          <a:p>
            <a:pPr marL="285750" indent="-285750">
              <a:buFont typeface="Arial"/>
              <a:buChar char="•"/>
            </a:pPr>
            <a:r>
              <a:rPr lang="en-GB" sz="1600" b="1" dirty="0">
                <a:cs typeface="Calibri"/>
              </a:rPr>
              <a:t>51% (51 marks) of the Foundation papers, or</a:t>
            </a:r>
            <a:r>
              <a:rPr lang="en-GB" sz="1600" dirty="0">
                <a:cs typeface="Calibri"/>
              </a:rPr>
              <a:t> </a:t>
            </a:r>
            <a:endParaRPr lang="en-GB" dirty="0">
              <a:cs typeface="Calibri"/>
            </a:endParaRPr>
          </a:p>
          <a:p>
            <a:pPr marL="285750" indent="-285750">
              <a:buFont typeface="Arial"/>
              <a:buChar char="•"/>
            </a:pPr>
            <a:r>
              <a:rPr lang="en-GB" sz="1600" b="1" dirty="0">
                <a:cs typeface="Calibri"/>
              </a:rPr>
              <a:t>23% (23 marks )of the Higher paper</a:t>
            </a:r>
            <a:r>
              <a:rPr lang="en-GB" sz="1600" dirty="0">
                <a:cs typeface="Calibri"/>
              </a:rPr>
              <a:t> correct. (so, 77% of the answers can be wrong and they still pass their GCSE!!!)</a:t>
            </a:r>
            <a:endParaRPr lang="en-GB" dirty="0">
              <a:ea typeface="Calibri" panose="020F0502020204030204"/>
              <a:cs typeface="Calibri" panose="020F0502020204030204"/>
            </a:endParaRPr>
          </a:p>
          <a:p>
            <a:endParaRPr lang="en-GB" sz="1600">
              <a:cs typeface="Calibri"/>
            </a:endParaRPr>
          </a:p>
          <a:p>
            <a:r>
              <a:rPr lang="en-GB" sz="1600" dirty="0">
                <a:cs typeface="Calibri"/>
              </a:rPr>
              <a:t>For a </a:t>
            </a:r>
            <a:r>
              <a:rPr lang="en-GB" sz="1600" b="1" dirty="0">
                <a:cs typeface="Calibri"/>
              </a:rPr>
              <a:t>Grade 5-5 </a:t>
            </a:r>
            <a:r>
              <a:rPr lang="en-GB" sz="1200" dirty="0">
                <a:cs typeface="Calibri"/>
              </a:rPr>
              <a:t>(</a:t>
            </a:r>
            <a:r>
              <a:rPr lang="en-GB" sz="1100" dirty="0">
                <a:cs typeface="Calibri"/>
              </a:rPr>
              <a:t>the highest grade for Foundation)</a:t>
            </a:r>
            <a:r>
              <a:rPr lang="en-GB" sz="1600" dirty="0">
                <a:cs typeface="Calibri"/>
              </a:rPr>
              <a:t> the student will complete: </a:t>
            </a:r>
            <a:endParaRPr lang="en-GB" sz="1600" dirty="0">
              <a:ea typeface="Calibri"/>
              <a:cs typeface="Calibri"/>
            </a:endParaRPr>
          </a:p>
          <a:p>
            <a:pPr marL="285750" indent="-285750">
              <a:buFont typeface="Arial"/>
              <a:buChar char="•"/>
            </a:pPr>
            <a:r>
              <a:rPr lang="en-GB" sz="1600" b="1" dirty="0">
                <a:cs typeface="Calibri"/>
              </a:rPr>
              <a:t>59-60% of their Foundation paper </a:t>
            </a:r>
            <a:r>
              <a:rPr lang="en-GB" sz="1600" dirty="0">
                <a:cs typeface="Calibri"/>
              </a:rPr>
              <a:t>correct, or </a:t>
            </a:r>
            <a:endParaRPr lang="en-GB" dirty="0">
              <a:cs typeface="Calibri"/>
            </a:endParaRPr>
          </a:p>
          <a:p>
            <a:pPr marL="285750" indent="-285750">
              <a:buFont typeface="Arial"/>
              <a:buChar char="•"/>
            </a:pPr>
            <a:r>
              <a:rPr lang="en-GB" sz="1600" b="1" dirty="0">
                <a:cs typeface="Calibri"/>
              </a:rPr>
              <a:t>30% of the Higher paper</a:t>
            </a:r>
            <a:r>
              <a:rPr lang="en-GB" sz="1600" dirty="0">
                <a:cs typeface="Calibri"/>
              </a:rPr>
              <a:t>.</a:t>
            </a:r>
            <a:endParaRPr lang="en-GB" dirty="0">
              <a:ea typeface="Calibri" panose="020F0502020204030204"/>
              <a:cs typeface="Calibri" panose="020F0502020204030204"/>
            </a:endParaRPr>
          </a:p>
          <a:p>
            <a:endParaRPr lang="en-GB" sz="1600">
              <a:cs typeface="Calibri"/>
            </a:endParaRPr>
          </a:p>
        </p:txBody>
      </p:sp>
    </p:spTree>
    <p:extLst>
      <p:ext uri="{BB962C8B-B14F-4D97-AF65-F5344CB8AC3E}">
        <p14:creationId xmlns:p14="http://schemas.microsoft.com/office/powerpoint/2010/main" val="130711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858EE531-ACBE-699B-6BAB-BDE2085E4989}"/>
              </a:ext>
            </a:extLst>
          </p:cNvPr>
          <p:cNvSpPr txBox="1"/>
          <p:nvPr/>
        </p:nvSpPr>
        <p:spPr>
          <a:xfrm>
            <a:off x="113250" y="1347913"/>
            <a:ext cx="1165510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6. Revision guides provided by the school and ways to revise.</a:t>
            </a:r>
          </a:p>
        </p:txBody>
      </p:sp>
      <p:sp>
        <p:nvSpPr>
          <p:cNvPr id="2" name="TextBox 1">
            <a:extLst>
              <a:ext uri="{FF2B5EF4-FFF2-40B4-BE49-F238E27FC236}">
                <a16:creationId xmlns:a16="http://schemas.microsoft.com/office/drawing/2014/main" id="{B87967EB-5F90-8A57-8AC1-7992861F31F1}"/>
              </a:ext>
            </a:extLst>
          </p:cNvPr>
          <p:cNvSpPr txBox="1"/>
          <p:nvPr/>
        </p:nvSpPr>
        <p:spPr>
          <a:xfrm>
            <a:off x="423644" y="1970647"/>
            <a:ext cx="8401574"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Pupil at HVS have two books that can use at home to revise: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Knowledge organiser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E531F40-CB38-6B95-89BD-5DE0A6A67396}"/>
              </a:ext>
            </a:extLst>
          </p:cNvPr>
          <p:cNvPicPr>
            <a:picLocks noChangeAspect="1"/>
          </p:cNvPicPr>
          <p:nvPr/>
        </p:nvPicPr>
        <p:blipFill>
          <a:blip r:embed="rId4"/>
          <a:stretch>
            <a:fillRect/>
          </a:stretch>
        </p:blipFill>
        <p:spPr>
          <a:xfrm>
            <a:off x="6756370" y="3096854"/>
            <a:ext cx="2609850" cy="2819400"/>
          </a:xfrm>
          <a:prstGeom prst="rect">
            <a:avLst/>
          </a:prstGeom>
        </p:spPr>
      </p:pic>
      <p:sp>
        <p:nvSpPr>
          <p:cNvPr id="13" name="TextBox 12">
            <a:extLst>
              <a:ext uri="{FF2B5EF4-FFF2-40B4-BE49-F238E27FC236}">
                <a16:creationId xmlns:a16="http://schemas.microsoft.com/office/drawing/2014/main" id="{159C385C-55C0-EE14-A1A5-F1D7313ECBD5}"/>
              </a:ext>
            </a:extLst>
          </p:cNvPr>
          <p:cNvSpPr txBox="1"/>
          <p:nvPr/>
        </p:nvSpPr>
        <p:spPr>
          <a:xfrm>
            <a:off x="6096000" y="2501164"/>
            <a:ext cx="37135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a:ln>
                  <a:noFill/>
                </a:ln>
                <a:solidFill>
                  <a:prstClr val="black"/>
                </a:solidFill>
                <a:effectLst/>
                <a:uLnTx/>
                <a:uFillTx/>
                <a:latin typeface="Calibri" panose="020F0502020204030204"/>
                <a:ea typeface="+mn-ea"/>
                <a:cs typeface="+mn-cs"/>
              </a:rPr>
              <a:t>2. Retrieval practice 10min tests</a:t>
            </a:r>
          </a:p>
        </p:txBody>
      </p:sp>
      <p:pic>
        <p:nvPicPr>
          <p:cNvPr id="16" name="Picture 15">
            <a:extLst>
              <a:ext uri="{FF2B5EF4-FFF2-40B4-BE49-F238E27FC236}">
                <a16:creationId xmlns:a16="http://schemas.microsoft.com/office/drawing/2014/main" id="{1E8A0077-C41F-D0C0-8783-06053B356A1F}"/>
              </a:ext>
            </a:extLst>
          </p:cNvPr>
          <p:cNvPicPr>
            <a:picLocks noChangeAspect="1"/>
          </p:cNvPicPr>
          <p:nvPr/>
        </p:nvPicPr>
        <p:blipFill>
          <a:blip r:embed="rId5"/>
          <a:stretch>
            <a:fillRect/>
          </a:stretch>
        </p:blipFill>
        <p:spPr>
          <a:xfrm>
            <a:off x="541002" y="2953141"/>
            <a:ext cx="2686050" cy="2609850"/>
          </a:xfrm>
          <a:prstGeom prst="rect">
            <a:avLst/>
          </a:prstGeom>
        </p:spPr>
      </p:pic>
    </p:spTree>
    <p:extLst>
      <p:ext uri="{BB962C8B-B14F-4D97-AF65-F5344CB8AC3E}">
        <p14:creationId xmlns:p14="http://schemas.microsoft.com/office/powerpoint/2010/main" val="346519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08239C-7051-7D92-9F23-7732BF3033F7}"/>
              </a:ext>
            </a:extLst>
          </p:cNvPr>
          <p:cNvSpPr/>
          <p:nvPr/>
        </p:nvSpPr>
        <p:spPr>
          <a:xfrm>
            <a:off x="3398108" y="1977081"/>
            <a:ext cx="5117756" cy="129745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5"/>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BF2A340-E8C8-EDFE-F7A3-E5F5347495A2}"/>
                  </a:ext>
                </a:extLst>
              </p14:cNvPr>
              <p14:cNvContentPartPr/>
              <p14:nvPr/>
            </p14:nvContentPartPr>
            <p14:xfrm>
              <a:off x="925237" y="2176583"/>
              <a:ext cx="360" cy="360"/>
            </p14:xfrm>
          </p:contentPart>
        </mc:Choice>
        <mc:Fallback xmlns="">
          <p:pic>
            <p:nvPicPr>
              <p:cNvPr id="9" name="Ink 8">
                <a:extLst>
                  <a:ext uri="{FF2B5EF4-FFF2-40B4-BE49-F238E27FC236}">
                    <a16:creationId xmlns:a16="http://schemas.microsoft.com/office/drawing/2014/main" id="{0BF2A340-E8C8-EDFE-F7A3-E5F5347495A2}"/>
                  </a:ext>
                </a:extLst>
              </p:cNvPr>
              <p:cNvPicPr/>
              <p:nvPr/>
            </p:nvPicPr>
            <p:blipFill>
              <a:blip r:embed="rId5"/>
              <a:stretch>
                <a:fillRect/>
              </a:stretch>
            </p:blipFill>
            <p:spPr>
              <a:xfrm>
                <a:off x="916237" y="2167583"/>
                <a:ext cx="18000" cy="18000"/>
              </a:xfrm>
              <a:prstGeom prst="rect">
                <a:avLst/>
              </a:prstGeom>
            </p:spPr>
          </p:pic>
        </mc:Fallback>
      </mc:AlternateContent>
      <p:pic>
        <p:nvPicPr>
          <p:cNvPr id="2" name="Picture 1" descr="A screenshot of a computer screen&#10;&#10;Description automatically generated">
            <a:extLst>
              <a:ext uri="{FF2B5EF4-FFF2-40B4-BE49-F238E27FC236}">
                <a16:creationId xmlns:a16="http://schemas.microsoft.com/office/drawing/2014/main" id="{9800438B-F2B0-3668-9E4D-E8E5178F6F48}"/>
              </a:ext>
            </a:extLst>
          </p:cNvPr>
          <p:cNvPicPr>
            <a:picLocks noChangeAspect="1"/>
          </p:cNvPicPr>
          <p:nvPr/>
        </p:nvPicPr>
        <p:blipFill>
          <a:blip r:embed="rId6"/>
          <a:stretch>
            <a:fillRect/>
          </a:stretch>
        </p:blipFill>
        <p:spPr>
          <a:xfrm>
            <a:off x="230788" y="1292696"/>
            <a:ext cx="3276343" cy="5631849"/>
          </a:xfrm>
          <a:prstGeom prst="rect">
            <a:avLst/>
          </a:prstGeom>
        </p:spPr>
      </p:pic>
      <p:sp>
        <p:nvSpPr>
          <p:cNvPr id="4" name="TextBox 3">
            <a:extLst>
              <a:ext uri="{FF2B5EF4-FFF2-40B4-BE49-F238E27FC236}">
                <a16:creationId xmlns:a16="http://schemas.microsoft.com/office/drawing/2014/main" id="{184E17D6-CDD7-08D5-C9EB-D855235AE3DE}"/>
              </a:ext>
            </a:extLst>
          </p:cNvPr>
          <p:cNvSpPr txBox="1"/>
          <p:nvPr/>
        </p:nvSpPr>
        <p:spPr>
          <a:xfrm>
            <a:off x="3604054" y="2347783"/>
            <a:ext cx="50662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Crime and Punishment c.1250 to present day</a:t>
            </a:r>
          </a:p>
          <a:p>
            <a:r>
              <a:rPr lang="en-GB">
                <a:cs typeface="Calibri"/>
              </a:rPr>
              <a:t>Assessment Paper</a:t>
            </a:r>
          </a:p>
        </p:txBody>
      </p:sp>
      <p:sp>
        <p:nvSpPr>
          <p:cNvPr id="6" name="TextBox 5">
            <a:extLst>
              <a:ext uri="{FF2B5EF4-FFF2-40B4-BE49-F238E27FC236}">
                <a16:creationId xmlns:a16="http://schemas.microsoft.com/office/drawing/2014/main" id="{953A6202-08D1-E2BF-2D92-D2C5FB1BDFBB}"/>
              </a:ext>
            </a:extLst>
          </p:cNvPr>
          <p:cNvSpPr txBox="1"/>
          <p:nvPr/>
        </p:nvSpPr>
        <p:spPr>
          <a:xfrm>
            <a:off x="3707026" y="3892377"/>
            <a:ext cx="423219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The Norman Conquest 1065-1087 or The Viking Age c.750-1050</a:t>
            </a:r>
          </a:p>
          <a:p>
            <a:r>
              <a:rPr lang="en-GB">
                <a:cs typeface="Calibri"/>
              </a:rPr>
              <a:t>Assessment Paper </a:t>
            </a:r>
          </a:p>
        </p:txBody>
      </p:sp>
      <p:sp>
        <p:nvSpPr>
          <p:cNvPr id="7" name="TextBox 6">
            <a:extLst>
              <a:ext uri="{FF2B5EF4-FFF2-40B4-BE49-F238E27FC236}">
                <a16:creationId xmlns:a16="http://schemas.microsoft.com/office/drawing/2014/main" id="{48CA3098-338B-E3FF-6DB7-B1019A3CA038}"/>
              </a:ext>
            </a:extLst>
          </p:cNvPr>
          <p:cNvSpPr txBox="1"/>
          <p:nvPr/>
        </p:nvSpPr>
        <p:spPr>
          <a:xfrm>
            <a:off x="3645243" y="5807675"/>
            <a:ext cx="50662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Leeds or Dover Castle </a:t>
            </a:r>
          </a:p>
          <a:p>
            <a:r>
              <a:rPr lang="en-GB">
                <a:cs typeface="Calibri"/>
              </a:rPr>
              <a:t>Independent research and PPT</a:t>
            </a:r>
          </a:p>
        </p:txBody>
      </p:sp>
      <p:sp>
        <p:nvSpPr>
          <p:cNvPr id="8" name="TextBox 7">
            <a:extLst>
              <a:ext uri="{FF2B5EF4-FFF2-40B4-BE49-F238E27FC236}">
                <a16:creationId xmlns:a16="http://schemas.microsoft.com/office/drawing/2014/main" id="{8205E99F-C5A5-59B4-6597-AB1E427384EE}"/>
              </a:ext>
            </a:extLst>
          </p:cNvPr>
          <p:cNvSpPr txBox="1"/>
          <p:nvPr/>
        </p:nvSpPr>
        <p:spPr>
          <a:xfrm>
            <a:off x="3707027" y="1410729"/>
            <a:ext cx="74655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cs typeface="Calibri"/>
              </a:rPr>
              <a:t>Entry Level Certificate 1-3</a:t>
            </a:r>
          </a:p>
        </p:txBody>
      </p:sp>
      <p:sp>
        <p:nvSpPr>
          <p:cNvPr id="14" name="Rectangle 13">
            <a:extLst>
              <a:ext uri="{FF2B5EF4-FFF2-40B4-BE49-F238E27FC236}">
                <a16:creationId xmlns:a16="http://schemas.microsoft.com/office/drawing/2014/main" id="{9913CB84-ED1B-E782-87E5-7A4BBB421A98}"/>
              </a:ext>
            </a:extLst>
          </p:cNvPr>
          <p:cNvSpPr/>
          <p:nvPr/>
        </p:nvSpPr>
        <p:spPr>
          <a:xfrm>
            <a:off x="8495270" y="1534297"/>
            <a:ext cx="3387810" cy="4860324"/>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F4476EB-9B88-0FD6-3330-56CF11610003}"/>
              </a:ext>
            </a:extLst>
          </p:cNvPr>
          <p:cNvSpPr txBox="1"/>
          <p:nvPr/>
        </p:nvSpPr>
        <p:spPr>
          <a:xfrm>
            <a:off x="8711513" y="1688756"/>
            <a:ext cx="301710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cs typeface="Calibri"/>
              </a:rPr>
              <a:t>Internal Assessment </a:t>
            </a:r>
          </a:p>
          <a:p>
            <a:pPr algn="ctr"/>
            <a:endParaRPr lang="en-GB" sz="2400">
              <a:cs typeface="Calibri"/>
            </a:endParaRPr>
          </a:p>
          <a:p>
            <a:pPr algn="ctr"/>
            <a:endParaRPr lang="en-GB" sz="2400">
              <a:cs typeface="Calibri"/>
            </a:endParaRPr>
          </a:p>
          <a:p>
            <a:pPr algn="ctr"/>
            <a:endParaRPr lang="en-GB" sz="2400">
              <a:cs typeface="Calibri"/>
            </a:endParaRPr>
          </a:p>
          <a:p>
            <a:pPr algn="ctr"/>
            <a:r>
              <a:rPr lang="en-GB" sz="2400">
                <a:cs typeface="Calibri"/>
              </a:rPr>
              <a:t>Externally Moderated </a:t>
            </a:r>
          </a:p>
          <a:p>
            <a:pPr algn="ctr"/>
            <a:endParaRPr lang="en-GB" sz="2400">
              <a:cs typeface="Calibri"/>
            </a:endParaRPr>
          </a:p>
          <a:p>
            <a:pPr algn="ctr"/>
            <a:endParaRPr lang="en-GB" sz="2400">
              <a:cs typeface="Calibri"/>
            </a:endParaRPr>
          </a:p>
          <a:p>
            <a:pPr algn="ctr"/>
            <a:r>
              <a:rPr lang="en-GB" sz="2400">
                <a:cs typeface="Calibri"/>
              </a:rPr>
              <a:t>Deadline 20th April</a:t>
            </a:r>
          </a:p>
          <a:p>
            <a:pPr algn="ctr"/>
            <a:endParaRPr lang="en-GB" sz="2400">
              <a:cs typeface="Calibri"/>
            </a:endParaRPr>
          </a:p>
          <a:p>
            <a:pPr algn="ctr"/>
            <a:r>
              <a:rPr lang="en-GB" sz="2400">
                <a:cs typeface="Calibri"/>
              </a:rPr>
              <a:t> 2025</a:t>
            </a:r>
            <a:endParaRPr lang="en-GB">
              <a:cs typeface="Calibri"/>
            </a:endParaRPr>
          </a:p>
        </p:txBody>
      </p:sp>
    </p:spTree>
    <p:extLst>
      <p:ext uri="{BB962C8B-B14F-4D97-AF65-F5344CB8AC3E}">
        <p14:creationId xmlns:p14="http://schemas.microsoft.com/office/powerpoint/2010/main" val="20194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858EE531-ACBE-699B-6BAB-BDE2085E4989}"/>
              </a:ext>
            </a:extLst>
          </p:cNvPr>
          <p:cNvSpPr txBox="1"/>
          <p:nvPr/>
        </p:nvSpPr>
        <p:spPr>
          <a:xfrm>
            <a:off x="113251" y="1347913"/>
            <a:ext cx="99199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7. Revision guides recommended.</a:t>
            </a:r>
          </a:p>
        </p:txBody>
      </p:sp>
      <p:pic>
        <p:nvPicPr>
          <p:cNvPr id="6" name="Picture 5">
            <a:extLst>
              <a:ext uri="{FF2B5EF4-FFF2-40B4-BE49-F238E27FC236}">
                <a16:creationId xmlns:a16="http://schemas.microsoft.com/office/drawing/2014/main" id="{04046BC8-0E67-7A9A-A9A9-8937397BCC59}"/>
              </a:ext>
            </a:extLst>
          </p:cNvPr>
          <p:cNvPicPr>
            <a:picLocks noChangeAspect="1"/>
          </p:cNvPicPr>
          <p:nvPr/>
        </p:nvPicPr>
        <p:blipFill>
          <a:blip r:embed="rId4"/>
          <a:stretch>
            <a:fillRect/>
          </a:stretch>
        </p:blipFill>
        <p:spPr>
          <a:xfrm>
            <a:off x="361950" y="2005535"/>
            <a:ext cx="5734050" cy="4695825"/>
          </a:xfrm>
          <a:prstGeom prst="rect">
            <a:avLst/>
          </a:prstGeom>
        </p:spPr>
      </p:pic>
      <p:pic>
        <p:nvPicPr>
          <p:cNvPr id="8" name="Picture 7">
            <a:extLst>
              <a:ext uri="{FF2B5EF4-FFF2-40B4-BE49-F238E27FC236}">
                <a16:creationId xmlns:a16="http://schemas.microsoft.com/office/drawing/2014/main" id="{A8A4C21E-24C0-269A-8672-3CD5860A70CC}"/>
              </a:ext>
            </a:extLst>
          </p:cNvPr>
          <p:cNvPicPr>
            <a:picLocks noChangeAspect="1"/>
          </p:cNvPicPr>
          <p:nvPr/>
        </p:nvPicPr>
        <p:blipFill>
          <a:blip r:embed="rId5"/>
          <a:stretch>
            <a:fillRect/>
          </a:stretch>
        </p:blipFill>
        <p:spPr>
          <a:xfrm>
            <a:off x="6296025" y="1976959"/>
            <a:ext cx="5695950" cy="4752975"/>
          </a:xfrm>
          <a:prstGeom prst="rect">
            <a:avLst/>
          </a:prstGeom>
        </p:spPr>
      </p:pic>
    </p:spTree>
    <p:extLst>
      <p:ext uri="{BB962C8B-B14F-4D97-AF65-F5344CB8AC3E}">
        <p14:creationId xmlns:p14="http://schemas.microsoft.com/office/powerpoint/2010/main" val="146824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858EE531-ACBE-699B-6BAB-BDE2085E4989}"/>
              </a:ext>
            </a:extLst>
          </p:cNvPr>
          <p:cNvSpPr txBox="1"/>
          <p:nvPr/>
        </p:nvSpPr>
        <p:spPr>
          <a:xfrm>
            <a:off x="113251" y="1347913"/>
            <a:ext cx="991998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8. Websites for revision:</a:t>
            </a:r>
          </a:p>
        </p:txBody>
      </p:sp>
      <p:sp>
        <p:nvSpPr>
          <p:cNvPr id="6" name="TextBox 5">
            <a:extLst>
              <a:ext uri="{FF2B5EF4-FFF2-40B4-BE49-F238E27FC236}">
                <a16:creationId xmlns:a16="http://schemas.microsoft.com/office/drawing/2014/main" id="{603B347B-DF45-5AF3-1628-98C2F0FAA992}"/>
              </a:ext>
            </a:extLst>
          </p:cNvPr>
          <p:cNvSpPr txBox="1"/>
          <p:nvPr/>
        </p:nvSpPr>
        <p:spPr>
          <a:xfrm>
            <a:off x="247475" y="2167657"/>
            <a:ext cx="6149130" cy="2123658"/>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https://www.savemyexams.co.uk/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en-GB" sz="1400">
                <a:solidFill>
                  <a:prstClr val="black"/>
                </a:solidFill>
                <a:latin typeface="Calibri" panose="020F0502020204030204"/>
                <a:ea typeface="Calibri"/>
                <a:cs typeface="Calibri"/>
              </a:rPr>
              <a:t>Username: </a:t>
            </a:r>
            <a:r>
              <a:rPr lang="en-GB" sz="1400">
                <a:solidFill>
                  <a:prstClr val="black"/>
                </a:solidFill>
                <a:latin typeface="Calibri" panose="020F0502020204030204"/>
                <a:ea typeface="Calibri"/>
                <a:cs typeface="Calibri"/>
                <a:hlinkClick r:id="rId5">
                  <a:extLst>
                    <a:ext uri="{A12FA001-AC4F-418D-AE19-62706E023703}">
                      <ahyp:hlinkClr xmlns:ahyp="http://schemas.microsoft.com/office/drawing/2018/hyperlinkcolor" val="tx"/>
                    </a:ext>
                  </a:extLst>
                </a:hlinkClick>
              </a:rPr>
              <a:t>leonteeutalia22@gmail.com</a:t>
            </a:r>
            <a:endParaRPr lang="en-GB"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r>
              <a:rPr lang="en-GB" sz="1400">
                <a:solidFill>
                  <a:prstClr val="black"/>
                </a:solidFill>
                <a:latin typeface="Calibri" panose="020F0502020204030204"/>
                <a:ea typeface="Calibri"/>
                <a:cs typeface="Calibri"/>
              </a:rPr>
              <a:t>Password: </a:t>
            </a:r>
            <a:r>
              <a:rPr lang="en-GB" sz="1400" err="1">
                <a:solidFill>
                  <a:prstClr val="black"/>
                </a:solidFill>
                <a:latin typeface="Calibri" panose="020F0502020204030204"/>
                <a:ea typeface="Calibri"/>
                <a:cs typeface="Calibri"/>
              </a:rPr>
              <a:t>Hopeviewschool</a:t>
            </a:r>
            <a:r>
              <a:rPr lang="en-GB" sz="1400">
                <a:solidFill>
                  <a:prstClr val="black"/>
                </a:solidFill>
                <a:latin typeface="Calibri" panose="020F0502020204030204"/>
                <a:ea typeface="Calibri"/>
                <a:cs typeface="Calibri"/>
              </a:rPr>
              <a:t> (capital letter must be used)</a:t>
            </a:r>
            <a:endParaRPr lang="en-GB"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endParaRPr lang="en-GB">
              <a:solidFill>
                <a:prstClr val="black"/>
              </a:solidFill>
              <a:latin typeface="Calibri" panose="020F0502020204030204"/>
              <a:ea typeface="Calibri" panose="020F0502020204030204"/>
              <a:cs typeface="Calibri" panose="020F0502020204030204"/>
            </a:endParaRPr>
          </a:p>
          <a:p>
            <a:pPr marL="285750" indent="-285750">
              <a:buFont typeface="Arial" panose="020B0604020202020204" pitchFamily="34" charset="0"/>
              <a:buChar char="•"/>
              <a:defRPr/>
            </a:pPr>
            <a:endParaRPr lang="en-GB">
              <a:solidFill>
                <a:prstClr val="black"/>
              </a:solidFill>
              <a:latin typeface="Calibri" panose="020F0502020204030204"/>
              <a:ea typeface="Calibri" panose="020F0502020204030204"/>
              <a:cs typeface="Calibri" panose="020F0502020204030204"/>
            </a:endParaRPr>
          </a:p>
        </p:txBody>
      </p:sp>
      <p:pic>
        <p:nvPicPr>
          <p:cNvPr id="10" name="Picture 9">
            <a:extLst>
              <a:ext uri="{FF2B5EF4-FFF2-40B4-BE49-F238E27FC236}">
                <a16:creationId xmlns:a16="http://schemas.microsoft.com/office/drawing/2014/main" id="{63468BBB-97BA-3CA5-9967-868DCA71866C}"/>
              </a:ext>
            </a:extLst>
          </p:cNvPr>
          <p:cNvPicPr>
            <a:picLocks noChangeAspect="1"/>
          </p:cNvPicPr>
          <p:nvPr/>
        </p:nvPicPr>
        <p:blipFill rotWithShape="1">
          <a:blip r:embed="rId6"/>
          <a:srcRect t="9923"/>
          <a:stretch/>
        </p:blipFill>
        <p:spPr>
          <a:xfrm>
            <a:off x="5433647" y="1403924"/>
            <a:ext cx="5464394" cy="2029633"/>
          </a:xfrm>
          <a:prstGeom prst="rect">
            <a:avLst/>
          </a:prstGeom>
          <a:ln>
            <a:solidFill>
              <a:schemeClr val="accent1"/>
            </a:solidFill>
          </a:ln>
        </p:spPr>
      </p:pic>
      <p:sp>
        <p:nvSpPr>
          <p:cNvPr id="17" name="TextBox 16">
            <a:extLst>
              <a:ext uri="{FF2B5EF4-FFF2-40B4-BE49-F238E27FC236}">
                <a16:creationId xmlns:a16="http://schemas.microsoft.com/office/drawing/2014/main" id="{C4FE6675-FB6E-FDF0-A138-0EF62090FCE7}"/>
              </a:ext>
            </a:extLst>
          </p:cNvPr>
          <p:cNvSpPr txBox="1"/>
          <p:nvPr/>
        </p:nvSpPr>
        <p:spPr>
          <a:xfrm>
            <a:off x="322975" y="3827698"/>
            <a:ext cx="6149130" cy="58477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https://www.footprints-science.co.uk/</a:t>
            </a:r>
          </a:p>
          <a:p>
            <a:pPr>
              <a:defRPr/>
            </a:pPr>
            <a:r>
              <a:rPr lang="en-GB" sz="1400">
                <a:solidFill>
                  <a:prstClr val="black"/>
                </a:solidFill>
                <a:latin typeface="Calibri" panose="020F0502020204030204"/>
                <a:ea typeface="Calibri"/>
                <a:cs typeface="Calibri"/>
              </a:rPr>
              <a:t>No log in required</a:t>
            </a:r>
          </a:p>
        </p:txBody>
      </p:sp>
      <p:pic>
        <p:nvPicPr>
          <p:cNvPr id="18" name="Picture 17">
            <a:extLst>
              <a:ext uri="{FF2B5EF4-FFF2-40B4-BE49-F238E27FC236}">
                <a16:creationId xmlns:a16="http://schemas.microsoft.com/office/drawing/2014/main" id="{C71666F9-1C3D-0E4F-8BFE-480DAD46B3C5}"/>
              </a:ext>
            </a:extLst>
          </p:cNvPr>
          <p:cNvPicPr>
            <a:picLocks noChangeAspect="1"/>
          </p:cNvPicPr>
          <p:nvPr/>
        </p:nvPicPr>
        <p:blipFill>
          <a:blip r:embed="rId8"/>
          <a:stretch>
            <a:fillRect/>
          </a:stretch>
        </p:blipFill>
        <p:spPr>
          <a:xfrm>
            <a:off x="5652410" y="3827698"/>
            <a:ext cx="4793107" cy="2455948"/>
          </a:xfrm>
          <a:prstGeom prst="rect">
            <a:avLst/>
          </a:prstGeom>
          <a:ln>
            <a:solidFill>
              <a:schemeClr val="accent1"/>
            </a:solidFill>
          </a:ln>
        </p:spPr>
      </p:pic>
      <p:sp>
        <p:nvSpPr>
          <p:cNvPr id="2" name="TextBox 1">
            <a:extLst>
              <a:ext uri="{FF2B5EF4-FFF2-40B4-BE49-F238E27FC236}">
                <a16:creationId xmlns:a16="http://schemas.microsoft.com/office/drawing/2014/main" id="{988934AD-4D87-673C-9458-D9CE8408F947}"/>
              </a:ext>
            </a:extLst>
          </p:cNvPr>
          <p:cNvSpPr txBox="1"/>
          <p:nvPr/>
        </p:nvSpPr>
        <p:spPr>
          <a:xfrm>
            <a:off x="504567" y="5097162"/>
            <a:ext cx="40468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ea typeface="Calibri" panose="020F0502020204030204"/>
                <a:cs typeface="Calibri" panose="020F0502020204030204"/>
                <a:hlinkClick r:id="rId9"/>
              </a:rPr>
              <a:t>www.educake.co.uk</a:t>
            </a:r>
            <a:r>
              <a:rPr lang="en-GB" dirty="0">
                <a:ea typeface="Calibri" panose="020F0502020204030204"/>
                <a:cs typeface="Calibri" panose="020F0502020204030204"/>
              </a:rPr>
              <a:t> </a:t>
            </a:r>
          </a:p>
          <a:p>
            <a:r>
              <a:rPr lang="en-GB" sz="1400" dirty="0">
                <a:ea typeface="Calibri" panose="020F0502020204030204"/>
                <a:cs typeface="Calibri" panose="020F0502020204030204"/>
              </a:rPr>
              <a:t>Individual logins are shared with each pupil </a:t>
            </a:r>
          </a:p>
        </p:txBody>
      </p:sp>
    </p:spTree>
    <p:extLst>
      <p:ext uri="{BB962C8B-B14F-4D97-AF65-F5344CB8AC3E}">
        <p14:creationId xmlns:p14="http://schemas.microsoft.com/office/powerpoint/2010/main" val="3558640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Achievement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13" name="TextBox 12">
            <a:extLst>
              <a:ext uri="{FF2B5EF4-FFF2-40B4-BE49-F238E27FC236}">
                <a16:creationId xmlns:a16="http://schemas.microsoft.com/office/drawing/2014/main" id="{FC1652C7-79AE-B8A4-91CD-B55CF3A5AEA4}"/>
              </a:ext>
            </a:extLst>
          </p:cNvPr>
          <p:cNvSpPr txBox="1"/>
          <p:nvPr/>
        </p:nvSpPr>
        <p:spPr>
          <a:xfrm>
            <a:off x="163585" y="1437212"/>
            <a:ext cx="6149130"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9. Practical videos for revision: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https://www.youtube.com/watch?v=CX2IYWggEBc</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https://www.bbc.co.uk/bitesize/examspecs/zw488mn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CDF1AE89-0DAD-E44C-A553-4796A6FAC6E4}"/>
              </a:ext>
            </a:extLst>
          </p:cNvPr>
          <p:cNvPicPr>
            <a:picLocks noChangeAspect="1"/>
          </p:cNvPicPr>
          <p:nvPr/>
        </p:nvPicPr>
        <p:blipFill>
          <a:blip r:embed="rId6"/>
          <a:stretch>
            <a:fillRect/>
          </a:stretch>
        </p:blipFill>
        <p:spPr>
          <a:xfrm>
            <a:off x="5703279" y="1523185"/>
            <a:ext cx="6126432" cy="2585323"/>
          </a:xfrm>
          <a:prstGeom prst="rect">
            <a:avLst/>
          </a:prstGeom>
          <a:ln>
            <a:solidFill>
              <a:schemeClr val="accent1"/>
            </a:solidFill>
          </a:ln>
        </p:spPr>
      </p:pic>
      <p:pic>
        <p:nvPicPr>
          <p:cNvPr id="17" name="Picture 16">
            <a:extLst>
              <a:ext uri="{FF2B5EF4-FFF2-40B4-BE49-F238E27FC236}">
                <a16:creationId xmlns:a16="http://schemas.microsoft.com/office/drawing/2014/main" id="{80EF63FA-F999-30E1-ED80-70C6351BA2D2}"/>
              </a:ext>
            </a:extLst>
          </p:cNvPr>
          <p:cNvPicPr>
            <a:picLocks noChangeAspect="1"/>
          </p:cNvPicPr>
          <p:nvPr/>
        </p:nvPicPr>
        <p:blipFill>
          <a:blip r:embed="rId7"/>
          <a:stretch>
            <a:fillRect/>
          </a:stretch>
        </p:blipFill>
        <p:spPr>
          <a:xfrm>
            <a:off x="4625655" y="4538634"/>
            <a:ext cx="7486650" cy="2276475"/>
          </a:xfrm>
          <a:prstGeom prst="rect">
            <a:avLst/>
          </a:prstGeom>
          <a:ln>
            <a:solidFill>
              <a:schemeClr val="accent1"/>
            </a:solidFill>
          </a:ln>
        </p:spPr>
      </p:pic>
    </p:spTree>
    <p:extLst>
      <p:ext uri="{BB962C8B-B14F-4D97-AF65-F5344CB8AC3E}">
        <p14:creationId xmlns:p14="http://schemas.microsoft.com/office/powerpoint/2010/main" val="950959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256848" y="156640"/>
            <a:ext cx="878554" cy="1031517"/>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33850"/>
            <a:ext cx="12192000" cy="5549317"/>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20F76-B6EC-4B44-9EED-82E3B893144A}"/>
              </a:ext>
            </a:extLst>
          </p:cNvPr>
          <p:cNvSpPr txBox="1"/>
          <p:nvPr/>
        </p:nvSpPr>
        <p:spPr>
          <a:xfrm>
            <a:off x="0" y="169684"/>
            <a:ext cx="5599741" cy="119814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Raising </a:t>
            </a:r>
            <a:r>
              <a:rPr kumimoji="0" lang="en-GB" sz="2400" b="0" i="0" u="none" strike="noStrike" kern="1200" cap="none" spc="0" normalizeH="0" baseline="0" noProof="0" dirty="0">
                <a:ln>
                  <a:noFill/>
                </a:ln>
                <a:solidFill>
                  <a:schemeClr val="bg1"/>
                </a:solidFill>
                <a:effectLst/>
                <a:uLnTx/>
                <a:uFillTx/>
                <a:latin typeface="Broadway"/>
              </a:rPr>
              <a:t>Achievement</a:t>
            </a:r>
            <a:r>
              <a:rPr kumimoji="0" lang="en-GB" sz="2400" b="0" i="0" u="none" strike="noStrike" kern="1200" cap="none" spc="0" normalizeH="0" baseline="0" noProof="0" dirty="0">
                <a:ln>
                  <a:noFill/>
                </a:ln>
                <a:solidFill>
                  <a:prstClr val="white"/>
                </a:solidFill>
                <a:effectLst/>
                <a:uLnTx/>
                <a:uFillTx/>
                <a:latin typeface="Broadway"/>
              </a:rPr>
              <a:t> in </a:t>
            </a:r>
            <a:r>
              <a:rPr kumimoji="0" lang="en-GB" sz="2400" b="0" i="0" u="none" strike="noStrike" kern="1200" cap="none" spc="0" normalizeH="0" baseline="0" noProof="0" dirty="0">
                <a:ln>
                  <a:noFill/>
                </a:ln>
                <a:solidFill>
                  <a:srgbClr val="FFFF00"/>
                </a:solidFill>
                <a:effectLst/>
                <a:uLnTx/>
                <a:uFillTx/>
                <a:latin typeface="Broadway"/>
              </a:rPr>
              <a:t>Science</a:t>
            </a:r>
          </a:p>
          <a:p>
            <a:pPr marL="0" marR="0" lvl="0" indent="0" algn="ctr" defTabSz="457200" rtl="0" eaLnBrk="1" fontAlgn="auto" latinLnBrk="0" hangingPunct="1">
              <a:lnSpc>
                <a:spcPct val="16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Broadway"/>
              </a:rPr>
              <a:t>2023</a:t>
            </a:r>
            <a:endParaRPr lang="en-GB" sz="2400" b="0" i="0" u="none" strike="noStrike" kern="1200" cap="none" spc="0" normalizeH="0" baseline="0" noProof="0" dirty="0">
              <a:ln>
                <a:noFill/>
              </a:ln>
              <a:solidFill>
                <a:prstClr val="white"/>
              </a:solidFill>
              <a:effectLst/>
              <a:uLnTx/>
              <a:uFillTx/>
              <a:latin typeface="Broadway"/>
            </a:endParaRPr>
          </a:p>
        </p:txBody>
      </p:sp>
      <p:sp>
        <p:nvSpPr>
          <p:cNvPr id="14" name="TextBox 13">
            <a:extLst>
              <a:ext uri="{FF2B5EF4-FFF2-40B4-BE49-F238E27FC236}">
                <a16:creationId xmlns:a16="http://schemas.microsoft.com/office/drawing/2014/main" id="{B80AEBFA-6B46-4721-9342-D075D1449936}"/>
              </a:ext>
            </a:extLst>
          </p:cNvPr>
          <p:cNvSpPr txBox="1"/>
          <p:nvPr/>
        </p:nvSpPr>
        <p:spPr>
          <a:xfrm>
            <a:off x="8766495" y="110961"/>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882F07-A572-4225-BC8E-1CDE983E243C}"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pic>
        <p:nvPicPr>
          <p:cNvPr id="2" name="Picture 1" descr="S&amp;O Large Science Posters for Classroom Elementary School - Science  Classroom Decor - Science Classroom Posters High School Classroom Decor -  Science Decor Inspirational Posters for Classroom - 10PC : Amazon.co.uk:  Stationery">
            <a:extLst>
              <a:ext uri="{FF2B5EF4-FFF2-40B4-BE49-F238E27FC236}">
                <a16:creationId xmlns:a16="http://schemas.microsoft.com/office/drawing/2014/main" id="{0821FF6D-6255-0F75-6D9F-BB04221B53B3}"/>
              </a:ext>
            </a:extLst>
          </p:cNvPr>
          <p:cNvPicPr>
            <a:picLocks noChangeAspect="1"/>
          </p:cNvPicPr>
          <p:nvPr/>
        </p:nvPicPr>
        <p:blipFill>
          <a:blip r:embed="rId4"/>
          <a:stretch>
            <a:fillRect/>
          </a:stretch>
        </p:blipFill>
        <p:spPr>
          <a:xfrm>
            <a:off x="6831871" y="664177"/>
            <a:ext cx="4964069" cy="6209270"/>
          </a:xfrm>
          <a:prstGeom prst="rect">
            <a:avLst/>
          </a:prstGeom>
        </p:spPr>
      </p:pic>
      <p:sp>
        <p:nvSpPr>
          <p:cNvPr id="4" name="TextBox 3">
            <a:extLst>
              <a:ext uri="{FF2B5EF4-FFF2-40B4-BE49-F238E27FC236}">
                <a16:creationId xmlns:a16="http://schemas.microsoft.com/office/drawing/2014/main" id="{7110A13D-DACE-836C-29CB-E0FE306A1CE9}"/>
              </a:ext>
            </a:extLst>
          </p:cNvPr>
          <p:cNvSpPr txBox="1"/>
          <p:nvPr/>
        </p:nvSpPr>
        <p:spPr>
          <a:xfrm>
            <a:off x="1215080" y="3356919"/>
            <a:ext cx="5395783" cy="1231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If you have any questions, please email me on : </a:t>
            </a:r>
            <a:r>
              <a:rPr lang="en-GB">
                <a:ea typeface="Calibri"/>
                <a:cs typeface="Calibri"/>
                <a:hlinkClick r:id="rId5"/>
              </a:rPr>
              <a:t>eutalia.leonte@hopeviewschool.co.uk</a:t>
            </a:r>
            <a:endParaRPr lang="en-GB">
              <a:ea typeface="Calibri"/>
              <a:cs typeface="Calibri"/>
            </a:endParaRPr>
          </a:p>
          <a:p>
            <a:endParaRPr lang="en-GB">
              <a:ea typeface="Calibri"/>
              <a:cs typeface="Calibri"/>
            </a:endParaRPr>
          </a:p>
          <a:p>
            <a:endParaRPr lang="en-GB">
              <a:ea typeface="Calibri"/>
              <a:cs typeface="Calibri"/>
            </a:endParaRPr>
          </a:p>
        </p:txBody>
      </p:sp>
      <p:pic>
        <p:nvPicPr>
          <p:cNvPr id="7" name="Graphic 6" descr="Astronaut male with solid fill">
            <a:extLst>
              <a:ext uri="{FF2B5EF4-FFF2-40B4-BE49-F238E27FC236}">
                <a16:creationId xmlns:a16="http://schemas.microsoft.com/office/drawing/2014/main" id="{A528EBAF-D3C4-DF7B-E4D6-CA0BCEDF33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9054" y="3289728"/>
            <a:ext cx="914400" cy="914400"/>
          </a:xfrm>
          <a:prstGeom prst="rect">
            <a:avLst/>
          </a:prstGeom>
        </p:spPr>
      </p:pic>
      <p:pic>
        <p:nvPicPr>
          <p:cNvPr id="8" name="Graphic 7" descr="Atom with solid fill">
            <a:extLst>
              <a:ext uri="{FF2B5EF4-FFF2-40B4-BE49-F238E27FC236}">
                <a16:creationId xmlns:a16="http://schemas.microsoft.com/office/drawing/2014/main" id="{097DF49C-B201-A5F1-CF6A-7AD147C549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3956" y="1712955"/>
            <a:ext cx="1079157" cy="1099752"/>
          </a:xfrm>
          <a:prstGeom prst="rect">
            <a:avLst/>
          </a:prstGeom>
        </p:spPr>
      </p:pic>
      <p:sp>
        <p:nvSpPr>
          <p:cNvPr id="6" name="TextBox 5">
            <a:extLst>
              <a:ext uri="{FF2B5EF4-FFF2-40B4-BE49-F238E27FC236}">
                <a16:creationId xmlns:a16="http://schemas.microsoft.com/office/drawing/2014/main" id="{5C4E4892-54BA-6D5A-4B73-0485A4D68554}"/>
              </a:ext>
            </a:extLst>
          </p:cNvPr>
          <p:cNvSpPr txBox="1"/>
          <p:nvPr/>
        </p:nvSpPr>
        <p:spPr>
          <a:xfrm>
            <a:off x="885568" y="2069757"/>
            <a:ext cx="28729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ea typeface="Calibri"/>
                <a:cs typeface="Calibri"/>
              </a:rPr>
              <a:t>The end! </a:t>
            </a:r>
            <a:endParaRPr lang="en-GB" sz="2000" b="1" dirty="0"/>
          </a:p>
        </p:txBody>
      </p:sp>
    </p:spTree>
    <p:extLst>
      <p:ext uri="{BB962C8B-B14F-4D97-AF65-F5344CB8AC3E}">
        <p14:creationId xmlns:p14="http://schemas.microsoft.com/office/powerpoint/2010/main" val="8775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67386" y="1296122"/>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Wednesday 13</a:t>
            </a:r>
            <a:r>
              <a:rPr kumimoji="0" lang="en-GB" sz="1400" b="0" i="0" u="none" strike="noStrike" kern="1200" cap="none" spc="0" normalizeH="0" baseline="30000" noProof="0">
                <a:ln>
                  <a:noFill/>
                </a:ln>
                <a:solidFill>
                  <a:prstClr val="white"/>
                </a:solidFill>
                <a:effectLst/>
                <a:uLnTx/>
                <a:uFillTx/>
                <a:latin typeface="Congenial" panose="02000503040000020004" pitchFamily="2" charset="0"/>
                <a:ea typeface="+mn-ea"/>
                <a:cs typeface="+mn-cs"/>
              </a:rPr>
              <a:t>th</a:t>
            </a: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 March 2024</a:t>
            </a:r>
          </a:p>
        </p:txBody>
      </p:sp>
      <p:sp>
        <p:nvSpPr>
          <p:cNvPr id="2" name="Title 1">
            <a:extLst>
              <a:ext uri="{FF2B5EF4-FFF2-40B4-BE49-F238E27FC236}">
                <a16:creationId xmlns:a16="http://schemas.microsoft.com/office/drawing/2014/main" id="{E9EA3C76-A9A1-C9FF-1CD6-B9F7859CC574}"/>
              </a:ext>
            </a:extLst>
          </p:cNvPr>
          <p:cNvSpPr txBox="1">
            <a:spLocks/>
          </p:cNvSpPr>
          <p:nvPr/>
        </p:nvSpPr>
        <p:spPr>
          <a:xfrm>
            <a:off x="585475" y="1296122"/>
            <a:ext cx="11470901" cy="20389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Digital Functional Skills qualification in ICT </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b="1">
                <a:solidFill>
                  <a:prstClr val="black"/>
                </a:solidFill>
                <a:latin typeface="Calibri Light" panose="020F0302020204030204"/>
              </a:rPr>
              <a:t>Entry </a:t>
            </a:r>
            <a: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t>Level 3 and Level 1</a:t>
            </a:r>
            <a:b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br>
            <a:endPar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endParaRPr>
          </a:p>
        </p:txBody>
      </p:sp>
      <p:graphicFrame>
        <p:nvGraphicFramePr>
          <p:cNvPr id="5" name="Table 5">
            <a:extLst>
              <a:ext uri="{FF2B5EF4-FFF2-40B4-BE49-F238E27FC236}">
                <a16:creationId xmlns:a16="http://schemas.microsoft.com/office/drawing/2014/main" id="{F5AC5116-0013-8D64-FD71-9FE207389783}"/>
              </a:ext>
            </a:extLst>
          </p:cNvPr>
          <p:cNvGraphicFramePr>
            <a:graphicFrameLocks noGrp="1"/>
          </p:cNvGraphicFramePr>
          <p:nvPr>
            <p:extLst>
              <p:ext uri="{D42A27DB-BD31-4B8C-83A1-F6EECF244321}">
                <p14:modId xmlns:p14="http://schemas.microsoft.com/office/powerpoint/2010/main" val="1768517941"/>
              </p:ext>
            </p:extLst>
          </p:nvPr>
        </p:nvGraphicFramePr>
        <p:xfrm>
          <a:off x="276862" y="2882475"/>
          <a:ext cx="5449454" cy="2849206"/>
        </p:xfrm>
        <a:graphic>
          <a:graphicData uri="http://schemas.openxmlformats.org/drawingml/2006/table">
            <a:tbl>
              <a:tblPr firstRow="1" bandRow="1">
                <a:tableStyleId>{21E4AEA4-8DFA-4A89-87EB-49C32662AFE0}</a:tableStyleId>
              </a:tblPr>
              <a:tblGrid>
                <a:gridCol w="1717964">
                  <a:extLst>
                    <a:ext uri="{9D8B030D-6E8A-4147-A177-3AD203B41FA5}">
                      <a16:colId xmlns:a16="http://schemas.microsoft.com/office/drawing/2014/main" val="2104714197"/>
                    </a:ext>
                  </a:extLst>
                </a:gridCol>
                <a:gridCol w="1897343">
                  <a:extLst>
                    <a:ext uri="{9D8B030D-6E8A-4147-A177-3AD203B41FA5}">
                      <a16:colId xmlns:a16="http://schemas.microsoft.com/office/drawing/2014/main" val="2644241658"/>
                    </a:ext>
                  </a:extLst>
                </a:gridCol>
                <a:gridCol w="1834147">
                  <a:extLst>
                    <a:ext uri="{9D8B030D-6E8A-4147-A177-3AD203B41FA5}">
                      <a16:colId xmlns:a16="http://schemas.microsoft.com/office/drawing/2014/main" val="3856722914"/>
                    </a:ext>
                  </a:extLst>
                </a:gridCol>
              </a:tblGrid>
              <a:tr h="544217">
                <a:tc>
                  <a:txBody>
                    <a:bodyPr/>
                    <a:lstStyle/>
                    <a:p>
                      <a:endParaRPr lang="en-GB" sz="2400"/>
                    </a:p>
                  </a:txBody>
                  <a:tcPr/>
                </a:tc>
                <a:tc>
                  <a:txBody>
                    <a:bodyPr/>
                    <a:lstStyle/>
                    <a:p>
                      <a:pPr algn="ctr"/>
                      <a:r>
                        <a:rPr lang="en-GB" sz="2400" b="1"/>
                        <a:t>Entry Level 3</a:t>
                      </a:r>
                    </a:p>
                  </a:txBody>
                  <a:tcPr/>
                </a:tc>
                <a:tc>
                  <a:txBody>
                    <a:bodyPr/>
                    <a:lstStyle/>
                    <a:p>
                      <a:pPr algn="ctr"/>
                      <a:r>
                        <a:rPr lang="en-GB" sz="2400" b="1"/>
                        <a:t>Level 1</a:t>
                      </a:r>
                    </a:p>
                  </a:txBody>
                  <a:tcPr/>
                </a:tc>
                <a:extLst>
                  <a:ext uri="{0D108BD9-81ED-4DB2-BD59-A6C34878D82A}">
                    <a16:rowId xmlns:a16="http://schemas.microsoft.com/office/drawing/2014/main" val="974534688"/>
                  </a:ext>
                </a:extLst>
              </a:tr>
              <a:tr h="729673">
                <a:tc>
                  <a:txBody>
                    <a:bodyPr/>
                    <a:lstStyle/>
                    <a:p>
                      <a:r>
                        <a:rPr lang="en-GB" sz="2400" b="1"/>
                        <a:t>Exam Board</a:t>
                      </a:r>
                    </a:p>
                  </a:txBody>
                  <a:tcPr/>
                </a:tc>
                <a:tc>
                  <a:txBody>
                    <a:bodyPr/>
                    <a:lstStyle/>
                    <a:p>
                      <a:pPr algn="ctr"/>
                      <a:r>
                        <a:rPr lang="en-GB" sz="2400" b="1"/>
                        <a:t>Edexcel</a:t>
                      </a:r>
                    </a:p>
                  </a:txBody>
                  <a:tcPr/>
                </a:tc>
                <a:tc>
                  <a:txBody>
                    <a:bodyPr/>
                    <a:lstStyle/>
                    <a:p>
                      <a:pPr algn="ctr"/>
                      <a:r>
                        <a:rPr lang="en-GB" sz="2400" b="1"/>
                        <a:t>Edexcel</a:t>
                      </a:r>
                    </a:p>
                  </a:txBody>
                  <a:tcPr/>
                </a:tc>
                <a:extLst>
                  <a:ext uri="{0D108BD9-81ED-4DB2-BD59-A6C34878D82A}">
                    <a16:rowId xmlns:a16="http://schemas.microsoft.com/office/drawing/2014/main" val="843546154"/>
                  </a:ext>
                </a:extLst>
              </a:tr>
              <a:tr h="711200">
                <a:tc>
                  <a:txBody>
                    <a:bodyPr/>
                    <a:lstStyle/>
                    <a:p>
                      <a:r>
                        <a:rPr lang="en-GB" sz="2400" b="1"/>
                        <a:t>Total Marks</a:t>
                      </a:r>
                    </a:p>
                  </a:txBody>
                  <a:tcPr/>
                </a:tc>
                <a:tc>
                  <a:txBody>
                    <a:bodyPr/>
                    <a:lstStyle/>
                    <a:p>
                      <a:pPr algn="ctr"/>
                      <a:r>
                        <a:rPr lang="en-GB" sz="2400" b="1"/>
                        <a:t>43</a:t>
                      </a:r>
                    </a:p>
                  </a:txBody>
                  <a:tcPr/>
                </a:tc>
                <a:tc>
                  <a:txBody>
                    <a:bodyPr/>
                    <a:lstStyle/>
                    <a:p>
                      <a:pPr algn="ctr"/>
                      <a:r>
                        <a:rPr lang="en-GB" sz="2400" b="1"/>
                        <a:t>54</a:t>
                      </a:r>
                    </a:p>
                  </a:txBody>
                  <a:tcPr/>
                </a:tc>
                <a:extLst>
                  <a:ext uri="{0D108BD9-81ED-4DB2-BD59-A6C34878D82A}">
                    <a16:rowId xmlns:a16="http://schemas.microsoft.com/office/drawing/2014/main" val="3656383978"/>
                  </a:ext>
                </a:extLst>
              </a:tr>
              <a:tr h="864116">
                <a:tc>
                  <a:txBody>
                    <a:bodyPr/>
                    <a:lstStyle/>
                    <a:p>
                      <a:r>
                        <a:rPr lang="en-GB" sz="2400" b="1"/>
                        <a:t>Duration</a:t>
                      </a:r>
                    </a:p>
                  </a:txBody>
                  <a:tcPr/>
                </a:tc>
                <a:tc>
                  <a:txBody>
                    <a:bodyPr/>
                    <a:lstStyle/>
                    <a:p>
                      <a:pPr algn="ctr"/>
                      <a:r>
                        <a:rPr lang="en-GB" sz="2400" b="1"/>
                        <a:t>90 Minutes</a:t>
                      </a:r>
                    </a:p>
                  </a:txBody>
                  <a:tcPr/>
                </a:tc>
                <a:tc>
                  <a:txBody>
                    <a:bodyPr/>
                    <a:lstStyle/>
                    <a:p>
                      <a:pPr algn="ctr"/>
                      <a:r>
                        <a:rPr lang="en-GB" sz="2400" b="1"/>
                        <a:t>105 Minutes</a:t>
                      </a:r>
                    </a:p>
                  </a:txBody>
                  <a:tcPr/>
                </a:tc>
                <a:extLst>
                  <a:ext uri="{0D108BD9-81ED-4DB2-BD59-A6C34878D82A}">
                    <a16:rowId xmlns:a16="http://schemas.microsoft.com/office/drawing/2014/main" val="1393702225"/>
                  </a:ext>
                </a:extLst>
              </a:tr>
            </a:tbl>
          </a:graphicData>
        </a:graphic>
      </p:graphicFrame>
      <p:graphicFrame>
        <p:nvGraphicFramePr>
          <p:cNvPr id="6" name="Table 6">
            <a:extLst>
              <a:ext uri="{FF2B5EF4-FFF2-40B4-BE49-F238E27FC236}">
                <a16:creationId xmlns:a16="http://schemas.microsoft.com/office/drawing/2014/main" id="{74071663-4424-03AB-95C6-E0E57207CFC8}"/>
              </a:ext>
            </a:extLst>
          </p:cNvPr>
          <p:cNvGraphicFramePr>
            <a:graphicFrameLocks noGrp="1"/>
          </p:cNvGraphicFramePr>
          <p:nvPr>
            <p:extLst>
              <p:ext uri="{D42A27DB-BD31-4B8C-83A1-F6EECF244321}">
                <p14:modId xmlns:p14="http://schemas.microsoft.com/office/powerpoint/2010/main" val="3175908376"/>
              </p:ext>
            </p:extLst>
          </p:nvPr>
        </p:nvGraphicFramePr>
        <p:xfrm>
          <a:off x="6028614" y="2882475"/>
          <a:ext cx="5664622" cy="2743200"/>
        </p:xfrm>
        <a:graphic>
          <a:graphicData uri="http://schemas.openxmlformats.org/drawingml/2006/table">
            <a:tbl>
              <a:tblPr firstRow="1" bandRow="1">
                <a:tableStyleId>{5C22544A-7EE6-4342-B048-85BDC9FD1C3A}</a:tableStyleId>
              </a:tblPr>
              <a:tblGrid>
                <a:gridCol w="5664622">
                  <a:extLst>
                    <a:ext uri="{9D8B030D-6E8A-4147-A177-3AD203B41FA5}">
                      <a16:colId xmlns:a16="http://schemas.microsoft.com/office/drawing/2014/main" val="3861205240"/>
                    </a:ext>
                  </a:extLst>
                </a:gridCol>
              </a:tblGrid>
              <a:tr h="419309">
                <a:tc>
                  <a:txBody>
                    <a:bodyPr/>
                    <a:lstStyle/>
                    <a:p>
                      <a:pPr algn="ctr"/>
                      <a:r>
                        <a:rPr lang="en-GB" sz="2400"/>
                        <a:t>Skill Areas</a:t>
                      </a:r>
                    </a:p>
                  </a:txBody>
                  <a:tcPr/>
                </a:tc>
                <a:extLst>
                  <a:ext uri="{0D108BD9-81ED-4DB2-BD59-A6C34878D82A}">
                    <a16:rowId xmlns:a16="http://schemas.microsoft.com/office/drawing/2014/main" val="180453280"/>
                  </a:ext>
                </a:extLst>
              </a:tr>
              <a:tr h="419309">
                <a:tc>
                  <a:txBody>
                    <a:bodyPr/>
                    <a:lstStyle/>
                    <a:p>
                      <a:r>
                        <a:rPr lang="en-GB" sz="2400" b="0" i="0" u="none" strike="noStrike" kern="1200" baseline="0">
                          <a:solidFill>
                            <a:schemeClr val="dk1"/>
                          </a:solidFill>
                          <a:latin typeface="+mn-lt"/>
                          <a:ea typeface="+mn-ea"/>
                          <a:cs typeface="+mn-cs"/>
                        </a:rPr>
                        <a:t>1. Using devices and handling information</a:t>
                      </a:r>
                      <a:endParaRPr lang="en-GB" sz="2400"/>
                    </a:p>
                  </a:txBody>
                  <a:tcPr/>
                </a:tc>
                <a:extLst>
                  <a:ext uri="{0D108BD9-81ED-4DB2-BD59-A6C34878D82A}">
                    <a16:rowId xmlns:a16="http://schemas.microsoft.com/office/drawing/2014/main" val="3248619908"/>
                  </a:ext>
                </a:extLst>
              </a:tr>
              <a:tr h="419309">
                <a:tc>
                  <a:txBody>
                    <a:bodyPr/>
                    <a:lstStyle/>
                    <a:p>
                      <a:r>
                        <a:rPr lang="en-GB" sz="2400" b="0" i="0" u="none" strike="noStrike" kern="1200" baseline="0">
                          <a:solidFill>
                            <a:schemeClr val="dk1"/>
                          </a:solidFill>
                          <a:latin typeface="+mn-lt"/>
                          <a:ea typeface="+mn-ea"/>
                          <a:cs typeface="+mn-cs"/>
                        </a:rPr>
                        <a:t>2. Creating and editing</a:t>
                      </a:r>
                      <a:endParaRPr lang="en-GB" sz="2400"/>
                    </a:p>
                  </a:txBody>
                  <a:tcPr/>
                </a:tc>
                <a:extLst>
                  <a:ext uri="{0D108BD9-81ED-4DB2-BD59-A6C34878D82A}">
                    <a16:rowId xmlns:a16="http://schemas.microsoft.com/office/drawing/2014/main" val="3119654593"/>
                  </a:ext>
                </a:extLst>
              </a:tr>
              <a:tr h="419309">
                <a:tc>
                  <a:txBody>
                    <a:bodyPr/>
                    <a:lstStyle/>
                    <a:p>
                      <a:r>
                        <a:rPr lang="en-GB" sz="2400" b="0" i="0" u="none" strike="noStrike" kern="1200" baseline="0">
                          <a:solidFill>
                            <a:schemeClr val="dk1"/>
                          </a:solidFill>
                          <a:latin typeface="+mn-lt"/>
                          <a:ea typeface="+mn-ea"/>
                          <a:cs typeface="+mn-cs"/>
                        </a:rPr>
                        <a:t>3. Communicating</a:t>
                      </a:r>
                      <a:endParaRPr lang="en-GB" sz="2400"/>
                    </a:p>
                  </a:txBody>
                  <a:tcPr/>
                </a:tc>
                <a:extLst>
                  <a:ext uri="{0D108BD9-81ED-4DB2-BD59-A6C34878D82A}">
                    <a16:rowId xmlns:a16="http://schemas.microsoft.com/office/drawing/2014/main" val="1133283252"/>
                  </a:ext>
                </a:extLst>
              </a:tr>
              <a:tr h="419309">
                <a:tc>
                  <a:txBody>
                    <a:bodyPr/>
                    <a:lstStyle/>
                    <a:p>
                      <a:r>
                        <a:rPr lang="en-GB" sz="2400" b="0" i="0" u="none" strike="noStrike" kern="1200" baseline="0">
                          <a:solidFill>
                            <a:schemeClr val="dk1"/>
                          </a:solidFill>
                          <a:latin typeface="+mn-lt"/>
                          <a:ea typeface="+mn-ea"/>
                          <a:cs typeface="+mn-cs"/>
                        </a:rPr>
                        <a:t>4. Transacting</a:t>
                      </a:r>
                      <a:endParaRPr lang="en-GB" sz="2400"/>
                    </a:p>
                  </a:txBody>
                  <a:tcPr/>
                </a:tc>
                <a:extLst>
                  <a:ext uri="{0D108BD9-81ED-4DB2-BD59-A6C34878D82A}">
                    <a16:rowId xmlns:a16="http://schemas.microsoft.com/office/drawing/2014/main" val="515184797"/>
                  </a:ext>
                </a:extLst>
              </a:tr>
              <a:tr h="419309">
                <a:tc>
                  <a:txBody>
                    <a:bodyPr/>
                    <a:lstStyle/>
                    <a:p>
                      <a:r>
                        <a:rPr lang="en-GB" sz="2400" b="0" i="0" u="none" strike="noStrike" kern="1200" baseline="0">
                          <a:solidFill>
                            <a:schemeClr val="dk1"/>
                          </a:solidFill>
                          <a:latin typeface="+mn-lt"/>
                          <a:ea typeface="+mn-ea"/>
                          <a:cs typeface="+mn-cs"/>
                        </a:rPr>
                        <a:t>5. Being safe and responsible online</a:t>
                      </a:r>
                      <a:endParaRPr lang="en-GB" sz="2400"/>
                    </a:p>
                  </a:txBody>
                  <a:tcPr/>
                </a:tc>
                <a:extLst>
                  <a:ext uri="{0D108BD9-81ED-4DB2-BD59-A6C34878D82A}">
                    <a16:rowId xmlns:a16="http://schemas.microsoft.com/office/drawing/2014/main" val="2400829012"/>
                  </a:ext>
                </a:extLst>
              </a:tr>
            </a:tbl>
          </a:graphicData>
        </a:graphic>
      </p:graphicFrame>
    </p:spTree>
    <p:extLst>
      <p:ext uri="{BB962C8B-B14F-4D97-AF65-F5344CB8AC3E}">
        <p14:creationId xmlns:p14="http://schemas.microsoft.com/office/powerpoint/2010/main" val="2808762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60536"/>
            <a:ext cx="12192000" cy="5569516"/>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318782" y="1593908"/>
            <a:ext cx="361565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22EB94-ED72-D2ED-7E6E-95FC56244370}"/>
              </a:ext>
            </a:extLst>
          </p:cNvPr>
          <p:cNvSpPr txBox="1"/>
          <p:nvPr/>
        </p:nvSpPr>
        <p:spPr>
          <a:xfrm>
            <a:off x="585474" y="2396783"/>
            <a:ext cx="1102105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Exam Board  		: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Edexcel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Length of the exam 	: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 Paper 1  (1 Hour 30 min) – Principles of computer science - written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			   Paper 2 (2 Hours) –Python Programming - Practical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Date of Exam 		: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May/June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Total Marks 		: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Paper 1 – 75 Marks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			  Paper 2 – 75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Revision 		: </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Computer Science textbook, Exam Practice workbook, Revision guides,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prstClr val="black"/>
                </a:solidFill>
                <a:latin typeface="Calibri" panose="020F0502020204030204"/>
              </a:rPr>
              <a:t>                                                  Knowledge organiser.</a:t>
            </a:r>
            <a:r>
              <a:rPr kumimoji="0" lang="en-GB" sz="20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178CCF3-0000-EEB8-DB6D-B8ED26B87293}"/>
              </a:ext>
            </a:extLst>
          </p:cNvPr>
          <p:cNvSpPr txBox="1">
            <a:spLocks/>
          </p:cNvSpPr>
          <p:nvPr/>
        </p:nvSpPr>
        <p:spPr>
          <a:xfrm>
            <a:off x="0" y="1633206"/>
            <a:ext cx="11470901" cy="72427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500" b="1" i="0" u="none" strike="noStrike" kern="1200" cap="none" spc="0" normalizeH="0" baseline="0" noProof="0">
                <a:ln>
                  <a:noFill/>
                </a:ln>
                <a:solidFill>
                  <a:prstClr val="black"/>
                </a:solidFill>
                <a:effectLst/>
                <a:uLnTx/>
                <a:uFillTx/>
                <a:latin typeface="Calibri Light" panose="020F0302020204030204"/>
                <a:ea typeface="+mj-ea"/>
                <a:cs typeface="+mj-cs"/>
              </a:rPr>
              <a:t>GCSE Computer Science </a:t>
            </a:r>
            <a:br>
              <a:rPr kumimoji="0" lang="en-GB" sz="2400" b="1" i="0" u="none" strike="noStrike" kern="1200" cap="none" spc="0" normalizeH="0" baseline="0" noProof="0">
                <a:ln>
                  <a:noFill/>
                </a:ln>
                <a:solidFill>
                  <a:prstClr val="black"/>
                </a:solidFill>
                <a:effectLst/>
                <a:uLnTx/>
                <a:uFillTx/>
                <a:latin typeface="Calibri Light" panose="020F0302020204030204"/>
                <a:ea typeface="+mj-ea"/>
                <a:cs typeface="+mj-cs"/>
              </a:rPr>
            </a:br>
            <a:endParaRPr kumimoji="0" lang="en-GB" sz="2400" b="1"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4868EC24-F4A5-DD6B-A3F5-2DE9445F9085}"/>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Wednesday 13</a:t>
            </a:r>
            <a:r>
              <a:rPr kumimoji="0" lang="en-GB" sz="1400" b="0" i="0" u="none" strike="noStrike" kern="1200" cap="none" spc="0" normalizeH="0" baseline="30000" noProof="0">
                <a:ln>
                  <a:noFill/>
                </a:ln>
                <a:solidFill>
                  <a:prstClr val="white"/>
                </a:solidFill>
                <a:effectLst/>
                <a:uLnTx/>
                <a:uFillTx/>
                <a:latin typeface="Congenial" panose="02000503040000020004" pitchFamily="2" charset="0"/>
                <a:ea typeface="+mn-ea"/>
                <a:cs typeface="+mn-cs"/>
              </a:rPr>
              <a:t>th</a:t>
            </a: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 March 2024</a:t>
            </a:r>
          </a:p>
        </p:txBody>
      </p:sp>
    </p:spTree>
    <p:extLst>
      <p:ext uri="{BB962C8B-B14F-4D97-AF65-F5344CB8AC3E}">
        <p14:creationId xmlns:p14="http://schemas.microsoft.com/office/powerpoint/2010/main" val="2415130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57468"/>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318782" y="1593908"/>
            <a:ext cx="361565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22EB94-ED72-D2ED-7E6E-95FC56244370}"/>
              </a:ext>
            </a:extLst>
          </p:cNvPr>
          <p:cNvSpPr txBox="1"/>
          <p:nvPr/>
        </p:nvSpPr>
        <p:spPr>
          <a:xfrm>
            <a:off x="585475" y="2572870"/>
            <a:ext cx="110210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178CCF3-0000-EEB8-DB6D-B8ED26B87293}"/>
              </a:ext>
            </a:extLst>
          </p:cNvPr>
          <p:cNvSpPr txBox="1">
            <a:spLocks/>
          </p:cNvSpPr>
          <p:nvPr/>
        </p:nvSpPr>
        <p:spPr>
          <a:xfrm>
            <a:off x="0" y="1859530"/>
            <a:ext cx="12192000" cy="72427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0" b="1" i="0" u="sng" strike="noStrike" kern="1200" cap="none" spc="0" normalizeH="0" baseline="0" noProof="0">
                <a:ln>
                  <a:noFill/>
                </a:ln>
                <a:solidFill>
                  <a:schemeClr val="accent6">
                    <a:lumMod val="50000"/>
                  </a:schemeClr>
                </a:solidFill>
                <a:effectLst/>
                <a:uLnTx/>
                <a:uFillTx/>
                <a:latin typeface="Calibri Light" panose="020F0302020204030204"/>
                <a:ea typeface="+mj-ea"/>
                <a:cs typeface="+mj-cs"/>
              </a:rPr>
              <a:t>The Duke of Edinburgh Award</a:t>
            </a:r>
            <a:br>
              <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rPr>
            </a:br>
            <a:endParaRPr kumimoji="0" lang="en-GB" sz="4400" b="1"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4868EC24-F4A5-DD6B-A3F5-2DE9445F9085}"/>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Wednesday 13</a:t>
            </a:r>
            <a:r>
              <a:rPr kumimoji="0" lang="en-GB" sz="1400" b="0" i="0" u="none" strike="noStrike" kern="1200" cap="none" spc="0" normalizeH="0" baseline="30000" noProof="0">
                <a:ln>
                  <a:noFill/>
                </a:ln>
                <a:solidFill>
                  <a:prstClr val="white"/>
                </a:solidFill>
                <a:effectLst/>
                <a:uLnTx/>
                <a:uFillTx/>
                <a:latin typeface="Congenial" panose="02000503040000020004" pitchFamily="2" charset="0"/>
                <a:ea typeface="+mn-ea"/>
                <a:cs typeface="+mn-cs"/>
              </a:rPr>
              <a:t>th</a:t>
            </a: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 March 2024</a:t>
            </a:r>
          </a:p>
        </p:txBody>
      </p:sp>
      <p:pic>
        <p:nvPicPr>
          <p:cNvPr id="1026" name="Picture 2" descr="DofE logo gunmetal no words - Landmarks Specialist College">
            <a:extLst>
              <a:ext uri="{FF2B5EF4-FFF2-40B4-BE49-F238E27FC236}">
                <a16:creationId xmlns:a16="http://schemas.microsoft.com/office/drawing/2014/main" id="{7E2DFEA7-509A-9BF3-58D0-5DB962059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972" y="2572870"/>
            <a:ext cx="2820055" cy="28200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9A1D98-4394-8FC7-682E-1CBC45393E16}"/>
              </a:ext>
            </a:extLst>
          </p:cNvPr>
          <p:cNvSpPr txBox="1"/>
          <p:nvPr/>
        </p:nvSpPr>
        <p:spPr>
          <a:xfrm>
            <a:off x="17144" y="5403864"/>
            <a:ext cx="12157709" cy="1384995"/>
          </a:xfrm>
          <a:prstGeom prst="rect">
            <a:avLst/>
          </a:prstGeom>
          <a:noFill/>
        </p:spPr>
        <p:txBody>
          <a:bodyPr wrap="square" rtlCol="0">
            <a:spAutoFit/>
          </a:bodyPr>
          <a:lstStyle/>
          <a:p>
            <a:r>
              <a:rPr lang="en-GB" sz="2800" i="1"/>
              <a:t>A nationally recognised personal development award for young people aged 14-25.</a:t>
            </a:r>
          </a:p>
          <a:p>
            <a:endParaRPr lang="en-GB" sz="2800" i="1"/>
          </a:p>
          <a:p>
            <a:r>
              <a:rPr lang="en-GB" sz="2800" i="1"/>
              <a:t> Essential life skills | Builds confidence | Develops communication | Team-working </a:t>
            </a:r>
          </a:p>
        </p:txBody>
      </p:sp>
    </p:spTree>
    <p:extLst>
      <p:ext uri="{BB962C8B-B14F-4D97-AF65-F5344CB8AC3E}">
        <p14:creationId xmlns:p14="http://schemas.microsoft.com/office/powerpoint/2010/main" val="1963675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281285" y="1536567"/>
            <a:ext cx="361565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22EB94-ED72-D2ED-7E6E-95FC56244370}"/>
              </a:ext>
            </a:extLst>
          </p:cNvPr>
          <p:cNvSpPr txBox="1"/>
          <p:nvPr/>
        </p:nvSpPr>
        <p:spPr>
          <a:xfrm>
            <a:off x="563268" y="3042838"/>
            <a:ext cx="11021052"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a:ln>
                  <a:noFill/>
                </a:ln>
                <a:solidFill>
                  <a:prstClr val="black"/>
                </a:solidFill>
                <a:effectLst/>
                <a:uLnTx/>
                <a:uFillTx/>
                <a:latin typeface="Calibri" panose="020F0502020204030204"/>
                <a:ea typeface="+mn-ea"/>
                <a:cs typeface="+mn-cs"/>
              </a:rPr>
              <a:t>Over two years, students will aim to complete their bronze award at Hope View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178CCF3-0000-EEB8-DB6D-B8ED26B87293}"/>
              </a:ext>
            </a:extLst>
          </p:cNvPr>
          <p:cNvSpPr txBox="1">
            <a:spLocks/>
          </p:cNvSpPr>
          <p:nvPr/>
        </p:nvSpPr>
        <p:spPr>
          <a:xfrm>
            <a:off x="-281285" y="1721233"/>
            <a:ext cx="12192000" cy="724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sng" strike="noStrike" kern="1200" cap="none" spc="0" normalizeH="0" baseline="0" noProof="0">
                <a:ln>
                  <a:noFill/>
                </a:ln>
                <a:solidFill>
                  <a:schemeClr val="accent2">
                    <a:lumMod val="75000"/>
                  </a:schemeClr>
                </a:solidFill>
                <a:effectLst/>
                <a:uLnTx/>
                <a:uFillTx/>
                <a:latin typeface="Calibri Light" panose="020F0302020204030204"/>
                <a:ea typeface="+mj-ea"/>
                <a:cs typeface="+mj-cs"/>
              </a:rPr>
              <a:t>Bronze</a:t>
            </a:r>
          </a:p>
        </p:txBody>
      </p:sp>
      <p:sp>
        <p:nvSpPr>
          <p:cNvPr id="6" name="TextBox 5">
            <a:extLst>
              <a:ext uri="{FF2B5EF4-FFF2-40B4-BE49-F238E27FC236}">
                <a16:creationId xmlns:a16="http://schemas.microsoft.com/office/drawing/2014/main" id="{4868EC24-F4A5-DD6B-A3F5-2DE9445F9085}"/>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Wednesday 13</a:t>
            </a:r>
            <a:r>
              <a:rPr kumimoji="0" lang="en-GB" sz="1400" b="0" i="0" u="none" strike="noStrike" kern="1200" cap="none" spc="0" normalizeH="0" baseline="30000" noProof="0">
                <a:ln>
                  <a:noFill/>
                </a:ln>
                <a:solidFill>
                  <a:prstClr val="white"/>
                </a:solidFill>
                <a:effectLst/>
                <a:uLnTx/>
                <a:uFillTx/>
                <a:latin typeface="Congenial" panose="02000503040000020004" pitchFamily="2" charset="0"/>
                <a:ea typeface="+mn-ea"/>
                <a:cs typeface="+mn-cs"/>
              </a:rPr>
              <a:t>th</a:t>
            </a: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 March 2024</a:t>
            </a:r>
          </a:p>
        </p:txBody>
      </p:sp>
      <p:graphicFrame>
        <p:nvGraphicFramePr>
          <p:cNvPr id="7" name="Table 7">
            <a:extLst>
              <a:ext uri="{FF2B5EF4-FFF2-40B4-BE49-F238E27FC236}">
                <a16:creationId xmlns:a16="http://schemas.microsoft.com/office/drawing/2014/main" id="{54239084-6856-F861-4EC0-88663E63C529}"/>
              </a:ext>
            </a:extLst>
          </p:cNvPr>
          <p:cNvGraphicFramePr>
            <a:graphicFrameLocks noGrp="1"/>
          </p:cNvGraphicFramePr>
          <p:nvPr>
            <p:extLst>
              <p:ext uri="{D42A27DB-BD31-4B8C-83A1-F6EECF244321}">
                <p14:modId xmlns:p14="http://schemas.microsoft.com/office/powerpoint/2010/main" val="3580956474"/>
              </p:ext>
            </p:extLst>
          </p:nvPr>
        </p:nvGraphicFramePr>
        <p:xfrm>
          <a:off x="585473" y="3878781"/>
          <a:ext cx="11021052" cy="2458995"/>
        </p:xfrm>
        <a:graphic>
          <a:graphicData uri="http://schemas.openxmlformats.org/drawingml/2006/table">
            <a:tbl>
              <a:tblPr firstRow="1" bandRow="1">
                <a:tableStyleId>{21E4AEA4-8DFA-4A89-87EB-49C32662AFE0}</a:tableStyleId>
              </a:tblPr>
              <a:tblGrid>
                <a:gridCol w="2755263">
                  <a:extLst>
                    <a:ext uri="{9D8B030D-6E8A-4147-A177-3AD203B41FA5}">
                      <a16:colId xmlns:a16="http://schemas.microsoft.com/office/drawing/2014/main" val="3205821005"/>
                    </a:ext>
                  </a:extLst>
                </a:gridCol>
                <a:gridCol w="2755263">
                  <a:extLst>
                    <a:ext uri="{9D8B030D-6E8A-4147-A177-3AD203B41FA5}">
                      <a16:colId xmlns:a16="http://schemas.microsoft.com/office/drawing/2014/main" val="1300408959"/>
                    </a:ext>
                  </a:extLst>
                </a:gridCol>
                <a:gridCol w="2755263">
                  <a:extLst>
                    <a:ext uri="{9D8B030D-6E8A-4147-A177-3AD203B41FA5}">
                      <a16:colId xmlns:a16="http://schemas.microsoft.com/office/drawing/2014/main" val="3047495655"/>
                    </a:ext>
                  </a:extLst>
                </a:gridCol>
                <a:gridCol w="2755263">
                  <a:extLst>
                    <a:ext uri="{9D8B030D-6E8A-4147-A177-3AD203B41FA5}">
                      <a16:colId xmlns:a16="http://schemas.microsoft.com/office/drawing/2014/main" val="4173831274"/>
                    </a:ext>
                  </a:extLst>
                </a:gridCol>
              </a:tblGrid>
              <a:tr h="592850">
                <a:tc>
                  <a:txBody>
                    <a:bodyPr/>
                    <a:lstStyle/>
                    <a:p>
                      <a:r>
                        <a:rPr lang="en-GB"/>
                        <a:t>Volunteering (3/6 Months)</a:t>
                      </a:r>
                    </a:p>
                  </a:txBody>
                  <a:tcPr/>
                </a:tc>
                <a:tc>
                  <a:txBody>
                    <a:bodyPr/>
                    <a:lstStyle/>
                    <a:p>
                      <a:r>
                        <a:rPr lang="en-GB"/>
                        <a:t>Skills (3/6 Months)</a:t>
                      </a:r>
                    </a:p>
                  </a:txBody>
                  <a:tcPr/>
                </a:tc>
                <a:tc>
                  <a:txBody>
                    <a:bodyPr/>
                    <a:lstStyle/>
                    <a:p>
                      <a:r>
                        <a:rPr lang="en-GB"/>
                        <a:t>Physical (3/6 Months)</a:t>
                      </a:r>
                    </a:p>
                  </a:txBody>
                  <a:tcPr/>
                </a:tc>
                <a:tc>
                  <a:txBody>
                    <a:bodyPr/>
                    <a:lstStyle/>
                    <a:p>
                      <a:r>
                        <a:rPr lang="en-GB"/>
                        <a:t>Expedition </a:t>
                      </a:r>
                    </a:p>
                  </a:txBody>
                  <a:tcPr/>
                </a:tc>
                <a:extLst>
                  <a:ext uri="{0D108BD9-81ED-4DB2-BD59-A6C34878D82A}">
                    <a16:rowId xmlns:a16="http://schemas.microsoft.com/office/drawing/2014/main" val="2453886278"/>
                  </a:ext>
                </a:extLst>
              </a:tr>
              <a:tr h="1866145">
                <a:tc>
                  <a:txBody>
                    <a:bodyPr/>
                    <a:lstStyle/>
                    <a:p>
                      <a:r>
                        <a:rPr lang="en-GB"/>
                        <a:t> - Volunteering at lower site, supporting younger pupils with their work</a:t>
                      </a:r>
                    </a:p>
                    <a:p>
                      <a:r>
                        <a:rPr lang="en-GB"/>
                        <a:t> - Litter picking at Kingswood</a:t>
                      </a:r>
                    </a:p>
                  </a:txBody>
                  <a:tcPr/>
                </a:tc>
                <a:tc>
                  <a:txBody>
                    <a:bodyPr/>
                    <a:lstStyle/>
                    <a:p>
                      <a:r>
                        <a:rPr lang="en-GB"/>
                        <a:t> - Learning a new skill.</a:t>
                      </a:r>
                    </a:p>
                    <a:p>
                      <a:r>
                        <a:rPr lang="en-GB"/>
                        <a:t> - Learn a language</a:t>
                      </a:r>
                    </a:p>
                    <a:p>
                      <a:r>
                        <a:rPr lang="en-GB"/>
                        <a:t> - Learn an instrument</a:t>
                      </a:r>
                    </a:p>
                  </a:txBody>
                  <a:tcPr/>
                </a:tc>
                <a:tc>
                  <a:txBody>
                    <a:bodyPr/>
                    <a:lstStyle/>
                    <a:p>
                      <a:r>
                        <a:rPr lang="en-GB"/>
                        <a:t> - Taking part in a kind of physical activity</a:t>
                      </a:r>
                    </a:p>
                    <a:p>
                      <a:r>
                        <a:rPr lang="en-GB"/>
                        <a:t> - Playing a team sports</a:t>
                      </a:r>
                    </a:p>
                  </a:txBody>
                  <a:tcPr/>
                </a:tc>
                <a:tc>
                  <a:txBody>
                    <a:bodyPr/>
                    <a:lstStyle/>
                    <a:p>
                      <a:r>
                        <a:rPr lang="en-GB"/>
                        <a:t> - Practice necessary skills, such as navigation, route planning, first aid and rucksack packing</a:t>
                      </a:r>
                    </a:p>
                    <a:p>
                      <a:r>
                        <a:rPr lang="en-GB"/>
                        <a:t> - Group expedition</a:t>
                      </a:r>
                    </a:p>
                  </a:txBody>
                  <a:tcPr/>
                </a:tc>
                <a:extLst>
                  <a:ext uri="{0D108BD9-81ED-4DB2-BD59-A6C34878D82A}">
                    <a16:rowId xmlns:a16="http://schemas.microsoft.com/office/drawing/2014/main" val="4218880634"/>
                  </a:ext>
                </a:extLst>
              </a:tr>
            </a:tbl>
          </a:graphicData>
        </a:graphic>
      </p:graphicFrame>
    </p:spTree>
    <p:extLst>
      <p:ext uri="{BB962C8B-B14F-4D97-AF65-F5344CB8AC3E}">
        <p14:creationId xmlns:p14="http://schemas.microsoft.com/office/powerpoint/2010/main" val="367901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281285" y="1536567"/>
            <a:ext cx="361565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22EB94-ED72-D2ED-7E6E-95FC56244370}"/>
              </a:ext>
            </a:extLst>
          </p:cNvPr>
          <p:cNvSpPr txBox="1"/>
          <p:nvPr/>
        </p:nvSpPr>
        <p:spPr>
          <a:xfrm>
            <a:off x="585474" y="2579154"/>
            <a:ext cx="11021052" cy="403187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Over two days, one night, the group will complete their expedition with minimal interactions with staff.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i="1">
              <a:solidFill>
                <a:prstClr val="black"/>
              </a:solidFill>
              <a:latin typeface="Calibri" panose="020F0502020204030204"/>
            </a:endParaRPr>
          </a:p>
          <a:p>
            <a:pPr algn="ctr">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Each day students will undergo 6 hours (12KM) of planned activity, navigating to the pre planned checkpoints to meet the staff.</a:t>
            </a:r>
            <a:endParaRPr lang="en-GB" sz="2000" b="0" i="1"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i="1">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Student will need to demonstrate how to cook, set up tents and pack down equipment at the campsite.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i="1">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Kit Lists will be sent out to parents in advanced.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i="1">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Assessors (staff) will write reports following the expedition, Awards to be present at the end of year ceremony.</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7178CCF3-0000-EEB8-DB6D-B8ED26B87293}"/>
              </a:ext>
            </a:extLst>
          </p:cNvPr>
          <p:cNvSpPr txBox="1">
            <a:spLocks/>
          </p:cNvSpPr>
          <p:nvPr/>
        </p:nvSpPr>
        <p:spPr>
          <a:xfrm>
            <a:off x="-281285" y="1426781"/>
            <a:ext cx="12192000" cy="724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8000" b="1" i="0" u="sng" strike="noStrike" kern="1200" cap="none" spc="0" normalizeH="0" baseline="0" noProof="0">
                <a:ln>
                  <a:noFill/>
                </a:ln>
                <a:solidFill>
                  <a:schemeClr val="accent2">
                    <a:lumMod val="75000"/>
                  </a:schemeClr>
                </a:solidFill>
                <a:effectLst/>
                <a:uLnTx/>
                <a:uFillTx/>
                <a:latin typeface="Calibri Light" panose="020F0302020204030204"/>
                <a:ea typeface="+mj-ea"/>
                <a:cs typeface="+mj-cs"/>
              </a:rPr>
              <a:t>Bronze Expedition</a:t>
            </a:r>
          </a:p>
        </p:txBody>
      </p:sp>
      <p:sp>
        <p:nvSpPr>
          <p:cNvPr id="6" name="TextBox 5">
            <a:extLst>
              <a:ext uri="{FF2B5EF4-FFF2-40B4-BE49-F238E27FC236}">
                <a16:creationId xmlns:a16="http://schemas.microsoft.com/office/drawing/2014/main" id="{4868EC24-F4A5-DD6B-A3F5-2DE9445F9085}"/>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Wednesday 13</a:t>
            </a:r>
            <a:r>
              <a:rPr kumimoji="0" lang="en-GB" sz="1400" b="0" i="0" u="none" strike="noStrike" kern="1200" cap="none" spc="0" normalizeH="0" baseline="30000" noProof="0">
                <a:ln>
                  <a:noFill/>
                </a:ln>
                <a:solidFill>
                  <a:prstClr val="white"/>
                </a:solidFill>
                <a:effectLst/>
                <a:uLnTx/>
                <a:uFillTx/>
                <a:latin typeface="Congenial" panose="02000503040000020004" pitchFamily="2" charset="0"/>
                <a:ea typeface="+mn-ea"/>
                <a:cs typeface="+mn-cs"/>
              </a:rPr>
              <a:t>th</a:t>
            </a:r>
            <a:r>
              <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rPr>
              <a:t> March 2024</a:t>
            </a:r>
          </a:p>
        </p:txBody>
      </p:sp>
    </p:spTree>
    <p:extLst>
      <p:ext uri="{BB962C8B-B14F-4D97-AF65-F5344CB8AC3E}">
        <p14:creationId xmlns:p14="http://schemas.microsoft.com/office/powerpoint/2010/main" val="113788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09080"/>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BF2A340-E8C8-EDFE-F7A3-E5F5347495A2}"/>
                  </a:ext>
                </a:extLst>
              </p14:cNvPr>
              <p14:cNvContentPartPr/>
              <p14:nvPr/>
            </p14:nvContentPartPr>
            <p14:xfrm>
              <a:off x="925237" y="2176583"/>
              <a:ext cx="360" cy="360"/>
            </p14:xfrm>
          </p:contentPart>
        </mc:Choice>
        <mc:Fallback xmlns="">
          <p:pic>
            <p:nvPicPr>
              <p:cNvPr id="9" name="Ink 8">
                <a:extLst>
                  <a:ext uri="{FF2B5EF4-FFF2-40B4-BE49-F238E27FC236}">
                    <a16:creationId xmlns:a16="http://schemas.microsoft.com/office/drawing/2014/main" id="{0BF2A340-E8C8-EDFE-F7A3-E5F5347495A2}"/>
                  </a:ext>
                </a:extLst>
              </p:cNvPr>
              <p:cNvPicPr/>
              <p:nvPr/>
            </p:nvPicPr>
            <p:blipFill>
              <a:blip r:embed="rId5"/>
              <a:stretch>
                <a:fillRect/>
              </a:stretch>
            </p:blipFill>
            <p:spPr>
              <a:xfrm>
                <a:off x="916237" y="2167583"/>
                <a:ext cx="18000" cy="18000"/>
              </a:xfrm>
              <a:prstGeom prst="rect">
                <a:avLst/>
              </a:prstGeom>
            </p:spPr>
          </p:pic>
        </mc:Fallback>
      </mc:AlternateContent>
      <p:pic>
        <p:nvPicPr>
          <p:cNvPr id="5" name="Picture 4" descr="A screenshot of a white and black box&#10;&#10;Description automatically generated">
            <a:extLst>
              <a:ext uri="{FF2B5EF4-FFF2-40B4-BE49-F238E27FC236}">
                <a16:creationId xmlns:a16="http://schemas.microsoft.com/office/drawing/2014/main" id="{E4EA6E9A-EC58-E17D-4E3B-520C231C067C}"/>
              </a:ext>
            </a:extLst>
          </p:cNvPr>
          <p:cNvPicPr>
            <a:picLocks noChangeAspect="1"/>
          </p:cNvPicPr>
          <p:nvPr/>
        </p:nvPicPr>
        <p:blipFill>
          <a:blip r:embed="rId6"/>
          <a:stretch>
            <a:fillRect/>
          </a:stretch>
        </p:blipFill>
        <p:spPr>
          <a:xfrm>
            <a:off x="38989" y="1328351"/>
            <a:ext cx="5101562" cy="5529649"/>
          </a:xfrm>
          <a:prstGeom prst="rect">
            <a:avLst/>
          </a:prstGeom>
        </p:spPr>
      </p:pic>
      <p:sp>
        <p:nvSpPr>
          <p:cNvPr id="6" name="Rectangle 5">
            <a:extLst>
              <a:ext uri="{FF2B5EF4-FFF2-40B4-BE49-F238E27FC236}">
                <a16:creationId xmlns:a16="http://schemas.microsoft.com/office/drawing/2014/main" id="{AA0B5063-3B7B-707B-1AA6-C3A79C2AF7E4}"/>
              </a:ext>
            </a:extLst>
          </p:cNvPr>
          <p:cNvSpPr/>
          <p:nvPr/>
        </p:nvSpPr>
        <p:spPr>
          <a:xfrm>
            <a:off x="113270" y="2584621"/>
            <a:ext cx="2358080" cy="1853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F431FA9-BCC3-8770-6B52-FA151A31374E}"/>
              </a:ext>
            </a:extLst>
          </p:cNvPr>
          <p:cNvSpPr/>
          <p:nvPr/>
        </p:nvSpPr>
        <p:spPr>
          <a:xfrm>
            <a:off x="113270" y="3336324"/>
            <a:ext cx="2358080" cy="2986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D910E88-9BFA-CB99-21A8-01A0C8919E0C}"/>
              </a:ext>
            </a:extLst>
          </p:cNvPr>
          <p:cNvSpPr/>
          <p:nvPr/>
        </p:nvSpPr>
        <p:spPr>
          <a:xfrm>
            <a:off x="113270" y="5416378"/>
            <a:ext cx="2358080" cy="380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1FD5B75-D626-9E56-1DD8-2FF742FEF7DD}"/>
              </a:ext>
            </a:extLst>
          </p:cNvPr>
          <p:cNvSpPr/>
          <p:nvPr/>
        </p:nvSpPr>
        <p:spPr>
          <a:xfrm>
            <a:off x="113270" y="6209270"/>
            <a:ext cx="2358080" cy="380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ED17077-59B3-6663-EFAB-07ED84186B5F}"/>
              </a:ext>
            </a:extLst>
          </p:cNvPr>
          <p:cNvSpPr txBox="1"/>
          <p:nvPr/>
        </p:nvSpPr>
        <p:spPr>
          <a:xfrm>
            <a:off x="5550243" y="2553728"/>
            <a:ext cx="6075405"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u="sng">
                <a:cs typeface="Calibri"/>
              </a:rPr>
              <a:t>Provisional Examination Dates 2025</a:t>
            </a:r>
          </a:p>
          <a:p>
            <a:endParaRPr lang="en-GB" sz="2400" b="1" u="sng">
              <a:cs typeface="Calibri"/>
            </a:endParaRPr>
          </a:p>
          <a:p>
            <a:endParaRPr lang="en-GB">
              <a:cs typeface="Calibri"/>
            </a:endParaRPr>
          </a:p>
          <a:p>
            <a:r>
              <a:rPr lang="en-GB" b="1" u="sng">
                <a:cs typeface="Calibri"/>
              </a:rPr>
              <a:t>16th May 2025 Morning </a:t>
            </a:r>
          </a:p>
          <a:p>
            <a:r>
              <a:rPr lang="en-GB">
                <a:cs typeface="Calibri"/>
              </a:rPr>
              <a:t>History Around Us </a:t>
            </a:r>
            <a:r>
              <a:rPr lang="en-GB" i="1">
                <a:cs typeface="Calibri"/>
              </a:rPr>
              <a:t>( 1 hour )</a:t>
            </a:r>
            <a:endParaRPr lang="en-GB" i="1"/>
          </a:p>
          <a:p>
            <a:endParaRPr lang="en-GB">
              <a:cs typeface="Calibri"/>
            </a:endParaRPr>
          </a:p>
          <a:p>
            <a:r>
              <a:rPr lang="en-GB" b="1" u="sng">
                <a:cs typeface="Calibri"/>
              </a:rPr>
              <a:t>5th June 2025 Afternoon </a:t>
            </a:r>
          </a:p>
          <a:p>
            <a:r>
              <a:rPr lang="en-GB">
                <a:cs typeface="Calibri"/>
              </a:rPr>
              <a:t>Crime and Punishment c.1250 to present &amp; The Norman Conquest, 1065-1087 </a:t>
            </a:r>
            <a:r>
              <a:rPr lang="en-GB" i="1">
                <a:cs typeface="Calibri"/>
              </a:rPr>
              <a:t>( 1 hour 45 minute )</a:t>
            </a:r>
            <a:endParaRPr lang="en-GB" i="1"/>
          </a:p>
          <a:p>
            <a:endParaRPr lang="en-GB">
              <a:cs typeface="Calibri"/>
            </a:endParaRPr>
          </a:p>
          <a:p>
            <a:r>
              <a:rPr lang="en-GB" b="1" u="sng">
                <a:cs typeface="Calibri"/>
              </a:rPr>
              <a:t>10th June 2025 Afternoon</a:t>
            </a:r>
          </a:p>
          <a:p>
            <a:r>
              <a:rPr lang="en-GB">
                <a:cs typeface="Calibri"/>
              </a:rPr>
              <a:t>Viking Expansion, c.750-c.1050 &amp; Living under Nazi Rule, 1933-1945 </a:t>
            </a:r>
            <a:r>
              <a:rPr lang="en-GB" i="1">
                <a:cs typeface="Calibri"/>
              </a:rPr>
              <a:t>( 1 hour 45 minute)</a:t>
            </a:r>
            <a:endParaRPr lang="en-GB" i="1"/>
          </a:p>
        </p:txBody>
      </p:sp>
      <p:sp>
        <p:nvSpPr>
          <p:cNvPr id="15" name="Rectangle 14">
            <a:extLst>
              <a:ext uri="{FF2B5EF4-FFF2-40B4-BE49-F238E27FC236}">
                <a16:creationId xmlns:a16="http://schemas.microsoft.com/office/drawing/2014/main" id="{83971A10-B9EA-D215-AAD8-313B0E2E6DB8}"/>
              </a:ext>
            </a:extLst>
          </p:cNvPr>
          <p:cNvSpPr/>
          <p:nvPr/>
        </p:nvSpPr>
        <p:spPr>
          <a:xfrm>
            <a:off x="113269" y="2255107"/>
            <a:ext cx="2358080" cy="1132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78C8E38-7E79-1420-7B41-6BEF86ED7B2C}"/>
              </a:ext>
            </a:extLst>
          </p:cNvPr>
          <p:cNvSpPr txBox="1"/>
          <p:nvPr/>
        </p:nvSpPr>
        <p:spPr>
          <a:xfrm>
            <a:off x="5539946" y="1472513"/>
            <a:ext cx="60857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GCSE  9-1</a:t>
            </a:r>
          </a:p>
        </p:txBody>
      </p:sp>
    </p:spTree>
    <p:extLst>
      <p:ext uri="{BB962C8B-B14F-4D97-AF65-F5344CB8AC3E}">
        <p14:creationId xmlns:p14="http://schemas.microsoft.com/office/powerpoint/2010/main" val="38573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09080"/>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BF2A340-E8C8-EDFE-F7A3-E5F5347495A2}"/>
                  </a:ext>
                </a:extLst>
              </p14:cNvPr>
              <p14:cNvContentPartPr/>
              <p14:nvPr/>
            </p14:nvContentPartPr>
            <p14:xfrm>
              <a:off x="925237" y="2176583"/>
              <a:ext cx="360" cy="360"/>
            </p14:xfrm>
          </p:contentPart>
        </mc:Choice>
        <mc:Fallback xmlns="">
          <p:pic>
            <p:nvPicPr>
              <p:cNvPr id="9" name="Ink 8">
                <a:extLst>
                  <a:ext uri="{FF2B5EF4-FFF2-40B4-BE49-F238E27FC236}">
                    <a16:creationId xmlns:a16="http://schemas.microsoft.com/office/drawing/2014/main" id="{0BF2A340-E8C8-EDFE-F7A3-E5F5347495A2}"/>
                  </a:ext>
                </a:extLst>
              </p:cNvPr>
              <p:cNvPicPr/>
              <p:nvPr/>
            </p:nvPicPr>
            <p:blipFill>
              <a:blip r:embed="rId5"/>
              <a:stretch>
                <a:fillRect/>
              </a:stretch>
            </p:blipFill>
            <p:spPr>
              <a:xfrm>
                <a:off x="916237" y="2167583"/>
                <a:ext cx="18000" cy="18000"/>
              </a:xfrm>
              <a:prstGeom prst="rect">
                <a:avLst/>
              </a:prstGeom>
            </p:spPr>
          </p:pic>
        </mc:Fallback>
      </mc:AlternateContent>
      <p:sp>
        <p:nvSpPr>
          <p:cNvPr id="2" name="TextBox 1">
            <a:extLst>
              <a:ext uri="{FF2B5EF4-FFF2-40B4-BE49-F238E27FC236}">
                <a16:creationId xmlns:a16="http://schemas.microsoft.com/office/drawing/2014/main" id="{B28F79C4-8954-CE99-78FE-BB4FB54326F0}"/>
              </a:ext>
            </a:extLst>
          </p:cNvPr>
          <p:cNvSpPr txBox="1"/>
          <p:nvPr/>
        </p:nvSpPr>
        <p:spPr>
          <a:xfrm>
            <a:off x="329513" y="1575486"/>
            <a:ext cx="57664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Revision Guides </a:t>
            </a:r>
            <a:endParaRPr lang="en-GB"/>
          </a:p>
        </p:txBody>
      </p:sp>
      <p:pic>
        <p:nvPicPr>
          <p:cNvPr id="4" name="Picture 3" descr="A book cover with a helmet&#10;&#10;Description automatically generated">
            <a:extLst>
              <a:ext uri="{FF2B5EF4-FFF2-40B4-BE49-F238E27FC236}">
                <a16:creationId xmlns:a16="http://schemas.microsoft.com/office/drawing/2014/main" id="{CD7F806E-4120-6C54-19AF-E8608F626554}"/>
              </a:ext>
            </a:extLst>
          </p:cNvPr>
          <p:cNvPicPr>
            <a:picLocks noChangeAspect="1"/>
          </p:cNvPicPr>
          <p:nvPr/>
        </p:nvPicPr>
        <p:blipFill>
          <a:blip r:embed="rId6"/>
          <a:stretch>
            <a:fillRect/>
          </a:stretch>
        </p:blipFill>
        <p:spPr>
          <a:xfrm>
            <a:off x="1234903" y="2143897"/>
            <a:ext cx="3028950" cy="4114800"/>
          </a:xfrm>
          <a:prstGeom prst="rect">
            <a:avLst/>
          </a:prstGeom>
        </p:spPr>
      </p:pic>
      <p:sp>
        <p:nvSpPr>
          <p:cNvPr id="17" name="TextBox 16">
            <a:extLst>
              <a:ext uri="{FF2B5EF4-FFF2-40B4-BE49-F238E27FC236}">
                <a16:creationId xmlns:a16="http://schemas.microsoft.com/office/drawing/2014/main" id="{EB193079-CD10-6919-9264-BA2CC2610FC8}"/>
              </a:ext>
            </a:extLst>
          </p:cNvPr>
          <p:cNvSpPr txBox="1"/>
          <p:nvPr/>
        </p:nvSpPr>
        <p:spPr>
          <a:xfrm>
            <a:off x="3047999" y="2255107"/>
            <a:ext cx="1565189" cy="380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cs typeface="Calibri"/>
              </a:rPr>
              <a:t>£11.50</a:t>
            </a:r>
            <a:endParaRPr lang="en-GB"/>
          </a:p>
        </p:txBody>
      </p:sp>
      <p:sp>
        <p:nvSpPr>
          <p:cNvPr id="5" name="TextBox 4">
            <a:extLst>
              <a:ext uri="{FF2B5EF4-FFF2-40B4-BE49-F238E27FC236}">
                <a16:creationId xmlns:a16="http://schemas.microsoft.com/office/drawing/2014/main" id="{F7B3A93B-1D7E-4F16-D749-A18FE7FC79D0}"/>
              </a:ext>
            </a:extLst>
          </p:cNvPr>
          <p:cNvSpPr txBox="1"/>
          <p:nvPr/>
        </p:nvSpPr>
        <p:spPr>
          <a:xfrm>
            <a:off x="5231026" y="1709351"/>
            <a:ext cx="61577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Kerboodle Website   </a:t>
            </a:r>
            <a:r>
              <a:rPr lang="en-GB">
                <a:cs typeface="Calibri"/>
                <a:hlinkClick r:id="rId7"/>
              </a:rPr>
              <a:t>www.kerboodle.com</a:t>
            </a:r>
            <a:r>
              <a:rPr lang="en-GB">
                <a:cs typeface="Calibri"/>
              </a:rPr>
              <a:t> </a:t>
            </a:r>
          </a:p>
          <a:p>
            <a:endParaRPr lang="en-GB">
              <a:cs typeface="Calibri"/>
            </a:endParaRPr>
          </a:p>
          <a:p>
            <a:r>
              <a:rPr lang="en-GB">
                <a:cs typeface="Calibri"/>
              </a:rPr>
              <a:t>Virtual textbook, assessments for each chapter of learning. </a:t>
            </a:r>
          </a:p>
          <a:p>
            <a:endParaRPr lang="en-GB">
              <a:ea typeface="Calibri" panose="020F0502020204030204"/>
              <a:cs typeface="Calibri"/>
            </a:endParaRPr>
          </a:p>
          <a:p>
            <a:r>
              <a:rPr lang="en-GB">
                <a:ea typeface="Calibri" panose="020F0502020204030204"/>
                <a:cs typeface="Calibri"/>
              </a:rPr>
              <a:t>Revision Guides and Practice </a:t>
            </a:r>
          </a:p>
        </p:txBody>
      </p:sp>
    </p:spTree>
    <p:extLst>
      <p:ext uri="{BB962C8B-B14F-4D97-AF65-F5344CB8AC3E}">
        <p14:creationId xmlns:p14="http://schemas.microsoft.com/office/powerpoint/2010/main" val="182673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math equations&#10;&#10;Description automatically generated">
            <a:extLst>
              <a:ext uri="{FF2B5EF4-FFF2-40B4-BE49-F238E27FC236}">
                <a16:creationId xmlns:a16="http://schemas.microsoft.com/office/drawing/2014/main" id="{23A9D19C-C377-6E9E-9B2E-38BD3FD9B8F6}"/>
              </a:ext>
            </a:extLst>
          </p:cNvPr>
          <p:cNvPicPr>
            <a:picLocks noChangeAspect="1"/>
          </p:cNvPicPr>
          <p:nvPr/>
        </p:nvPicPr>
        <p:blipFill>
          <a:blip r:embed="rId3"/>
          <a:stretch>
            <a:fillRect/>
          </a:stretch>
        </p:blipFill>
        <p:spPr>
          <a:xfrm>
            <a:off x="457200" y="778764"/>
            <a:ext cx="11277600" cy="5300471"/>
          </a:xfrm>
          <a:prstGeom prst="rect">
            <a:avLst/>
          </a:prstGeom>
        </p:spPr>
      </p:pic>
      <p:sp>
        <p:nvSpPr>
          <p:cNvPr id="7" name="Date Placeholder 6">
            <a:extLst>
              <a:ext uri="{FF2B5EF4-FFF2-40B4-BE49-F238E27FC236}">
                <a16:creationId xmlns:a16="http://schemas.microsoft.com/office/drawing/2014/main" id="{80E51999-DAD0-82D3-4ED4-7E80855A0227}"/>
              </a:ext>
            </a:extLst>
          </p:cNvPr>
          <p:cNvSpPr>
            <a:spLocks noGrp="1"/>
          </p:cNvSpPr>
          <p:nvPr>
            <p:ph type="dt" sz="half" idx="10"/>
          </p:nvPr>
        </p:nvSpPr>
        <p:spPr>
          <a:xfrm>
            <a:off x="8991600" y="6455664"/>
            <a:ext cx="2743200" cy="365125"/>
          </a:xfrm>
        </p:spPr>
        <p:txBody>
          <a:bodyPr vert="horz" lIns="91440" tIns="45720" rIns="91440" bIns="45720" rtlCol="0" anchor="ctr">
            <a:normAutofit/>
          </a:bodyPr>
          <a:lstStyle/>
          <a:p>
            <a:pPr algn="r">
              <a:spcAft>
                <a:spcPts val="600"/>
              </a:spcAft>
            </a:pPr>
            <a:fld id="{4A8ECD9C-B480-4DC5-9111-4A005470F7CF}" type="datetime2">
              <a:rPr lang="en-US" sz="1100">
                <a:solidFill>
                  <a:srgbClr val="FFFFFF"/>
                </a:solidFill>
              </a:rPr>
              <a:pPr algn="r">
                <a:spcAft>
                  <a:spcPts val="600"/>
                </a:spcAft>
              </a:pPr>
              <a:t>Tuesday, March 12, 2024</a:t>
            </a:fld>
            <a:endParaRPr lang="en-US" sz="1100">
              <a:solidFill>
                <a:srgbClr val="FFFFFF"/>
              </a:solidFill>
            </a:endParaRPr>
          </a:p>
        </p:txBody>
      </p:sp>
    </p:spTree>
    <p:extLst>
      <p:ext uri="{BB962C8B-B14F-4D97-AF65-F5344CB8AC3E}">
        <p14:creationId xmlns:p14="http://schemas.microsoft.com/office/powerpoint/2010/main" val="85322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248620FE-DFE9-F301-2021-9FF64563BD8C}"/>
              </a:ext>
            </a:extLst>
          </p:cNvPr>
          <p:cNvSpPr txBox="1"/>
          <p:nvPr/>
        </p:nvSpPr>
        <p:spPr>
          <a:xfrm>
            <a:off x="1169580" y="1305118"/>
            <a:ext cx="9505507"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GCSE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TextBox 3">
            <a:extLst>
              <a:ext uri="{FF2B5EF4-FFF2-40B4-BE49-F238E27FC236}">
                <a16:creationId xmlns:a16="http://schemas.microsoft.com/office/drawing/2014/main" id="{0E40B0D1-9E3D-2F57-52E9-D40ED5FF2A09}"/>
              </a:ext>
            </a:extLst>
          </p:cNvPr>
          <p:cNvSpPr txBox="1"/>
          <p:nvPr/>
        </p:nvSpPr>
        <p:spPr>
          <a:xfrm>
            <a:off x="439479" y="3760115"/>
            <a:ext cx="11313041" cy="2486386"/>
          </a:xfrm>
          <a:prstGeom prst="rect">
            <a:avLst/>
          </a:prstGeom>
          <a:noFill/>
          <a:ln>
            <a:solidFill>
              <a:srgbClr val="FF0000"/>
            </a:solidFill>
          </a:ln>
        </p:spPr>
        <p:txBody>
          <a:bodyPr wrap="square" lIns="91440" tIns="45720" rIns="91440" bIns="45720" rtlCol="0" anchor="t">
            <a:spAutoFit/>
          </a:bodyPr>
          <a:lstStyle/>
          <a:p>
            <a:pPr algn="just">
              <a:lnSpc>
                <a:spcPct val="107000"/>
              </a:lnSpc>
              <a:spcAft>
                <a:spcPts val="800"/>
              </a:spcAft>
            </a:pPr>
            <a:r>
              <a:rPr lang="en-GB" sz="3200" b="1" u="sng">
                <a:effectLst/>
                <a:latin typeface="Californian FB"/>
                <a:ea typeface="Calibri" panose="020F0502020204030204" pitchFamily="34" charset="0"/>
                <a:cs typeface="Times New Roman"/>
              </a:rPr>
              <a:t>Exam Dates (all papers 1h30):</a:t>
            </a:r>
            <a:endParaRPr lang="en-GB" sz="3200">
              <a:effectLst/>
              <a:latin typeface="Californian FB"/>
              <a:ea typeface="Calibri" panose="020F0502020204030204" pitchFamily="34" charset="0"/>
              <a:cs typeface="Times New Roman"/>
            </a:endParaRPr>
          </a:p>
          <a:p>
            <a:pPr algn="just">
              <a:lnSpc>
                <a:spcPct val="107000"/>
              </a:lnSpc>
              <a:spcAft>
                <a:spcPts val="800"/>
              </a:spcAft>
            </a:pPr>
            <a:r>
              <a:rPr lang="en-GB" sz="3200">
                <a:effectLst/>
                <a:latin typeface="Californian FB"/>
                <a:ea typeface="Calibri" panose="020F0502020204030204" pitchFamily="34" charset="0"/>
                <a:cs typeface="Times New Roman"/>
              </a:rPr>
              <a:t>GCSE Maths Paper 1 (Non-Calculator) – </a:t>
            </a:r>
            <a:r>
              <a:rPr lang="en-GB" sz="3200" b="1">
                <a:latin typeface="Californian FB"/>
                <a:ea typeface="Calibri" panose="020F0502020204030204" pitchFamily="34" charset="0"/>
                <a:cs typeface="Times New Roman"/>
              </a:rPr>
              <a:t>Thursday</a:t>
            </a:r>
            <a:r>
              <a:rPr lang="en-GB" sz="3200" b="1">
                <a:effectLst/>
                <a:latin typeface="Californian FB"/>
                <a:ea typeface="Calibri" panose="020F0502020204030204" pitchFamily="34" charset="0"/>
                <a:cs typeface="Times New Roman"/>
              </a:rPr>
              <a:t> </a:t>
            </a:r>
            <a:r>
              <a:rPr lang="en-GB" sz="3200" b="1">
                <a:latin typeface="Californian FB"/>
                <a:ea typeface="Calibri" panose="020F0502020204030204" pitchFamily="34" charset="0"/>
                <a:cs typeface="Times New Roman"/>
              </a:rPr>
              <a:t>16</a:t>
            </a:r>
            <a:r>
              <a:rPr lang="en-GB" sz="3200" b="1" baseline="30000">
                <a:latin typeface="Californian FB"/>
                <a:ea typeface="Calibri" panose="020F0502020204030204" pitchFamily="34" charset="0"/>
                <a:cs typeface="Times New Roman"/>
              </a:rPr>
              <a:t>th</a:t>
            </a:r>
            <a:r>
              <a:rPr lang="en-GB" sz="3200" b="1">
                <a:effectLst/>
                <a:latin typeface="Californian FB"/>
                <a:ea typeface="Calibri" panose="020F0502020204030204" pitchFamily="34" charset="0"/>
                <a:cs typeface="Times New Roman"/>
              </a:rPr>
              <a:t> May </a:t>
            </a:r>
            <a:r>
              <a:rPr lang="en-GB" sz="3200" b="1">
                <a:latin typeface="Californian FB"/>
                <a:ea typeface="Calibri" panose="020F0502020204030204" pitchFamily="34" charset="0"/>
                <a:cs typeface="Times New Roman"/>
              </a:rPr>
              <a:t>2025</a:t>
            </a:r>
            <a:endParaRPr lang="en-GB" sz="3200">
              <a:effectLst/>
              <a:latin typeface="Californian FB"/>
              <a:ea typeface="Calibri" panose="020F0502020204030204" pitchFamily="34" charset="0"/>
              <a:cs typeface="Times New Roman"/>
            </a:endParaRPr>
          </a:p>
          <a:p>
            <a:pPr algn="just">
              <a:lnSpc>
                <a:spcPct val="107000"/>
              </a:lnSpc>
              <a:spcAft>
                <a:spcPts val="800"/>
              </a:spcAft>
            </a:pPr>
            <a:r>
              <a:rPr lang="en-GB" sz="3200">
                <a:effectLst/>
                <a:latin typeface="Californian FB"/>
                <a:ea typeface="Calibri" panose="020F0502020204030204" pitchFamily="34" charset="0"/>
                <a:cs typeface="Times New Roman"/>
              </a:rPr>
              <a:t>GCSE Maths Paper 2 (Calculator) – </a:t>
            </a:r>
            <a:r>
              <a:rPr lang="en-GB" sz="3200" b="1">
                <a:latin typeface="Californian FB"/>
                <a:ea typeface="Calibri" panose="020F0502020204030204" pitchFamily="34" charset="0"/>
                <a:cs typeface="Times New Roman"/>
              </a:rPr>
              <a:t>Wednesday 4</a:t>
            </a:r>
            <a:r>
              <a:rPr lang="en-GB" sz="2100" b="1" baseline="30000">
                <a:latin typeface="Californian FB"/>
                <a:ea typeface="Calibri" panose="020F0502020204030204" pitchFamily="34" charset="0"/>
                <a:cs typeface="Times New Roman"/>
              </a:rPr>
              <a:t>th</a:t>
            </a:r>
            <a:r>
              <a:rPr lang="en-GB" sz="3200" b="1">
                <a:latin typeface="Californian FB"/>
                <a:ea typeface="Calibri" panose="020F0502020204030204" pitchFamily="34" charset="0"/>
                <a:cs typeface="Times New Roman"/>
              </a:rPr>
              <a:t> June</a:t>
            </a:r>
            <a:r>
              <a:rPr lang="en-GB" sz="3200" b="1">
                <a:effectLst/>
                <a:latin typeface="Californian FB"/>
                <a:ea typeface="Calibri" panose="020F0502020204030204" pitchFamily="34" charset="0"/>
                <a:cs typeface="Times New Roman"/>
              </a:rPr>
              <a:t> </a:t>
            </a:r>
            <a:r>
              <a:rPr lang="en-GB" sz="3200" b="1">
                <a:latin typeface="Californian FB"/>
                <a:ea typeface="Calibri" panose="020F0502020204030204" pitchFamily="34" charset="0"/>
                <a:cs typeface="Times New Roman"/>
              </a:rPr>
              <a:t>2025</a:t>
            </a:r>
            <a:endParaRPr lang="en-GB" sz="3200">
              <a:effectLst/>
              <a:latin typeface="Californian FB"/>
              <a:ea typeface="Calibri" panose="020F0502020204030204" pitchFamily="34" charset="0"/>
              <a:cs typeface="Times New Roman"/>
            </a:endParaRPr>
          </a:p>
          <a:p>
            <a:pPr algn="just">
              <a:lnSpc>
                <a:spcPct val="107000"/>
              </a:lnSpc>
              <a:spcAft>
                <a:spcPts val="800"/>
              </a:spcAft>
            </a:pPr>
            <a:r>
              <a:rPr lang="en-GB" sz="3200">
                <a:effectLst/>
                <a:latin typeface="Californian FB"/>
                <a:ea typeface="Calibri" panose="020F0502020204030204" pitchFamily="34" charset="0"/>
                <a:cs typeface="Times New Roman"/>
              </a:rPr>
              <a:t>GCSE Maths Paper 3 (Calculator) – </a:t>
            </a:r>
            <a:r>
              <a:rPr lang="en-GB" sz="3200" b="1">
                <a:latin typeface="Californian FB"/>
                <a:ea typeface="Calibri" panose="020F0502020204030204" pitchFamily="34" charset="0"/>
                <a:cs typeface="Times New Roman"/>
              </a:rPr>
              <a:t>Wednesday</a:t>
            </a:r>
            <a:r>
              <a:rPr lang="en-GB" sz="3200" b="1">
                <a:effectLst/>
                <a:latin typeface="Californian FB"/>
                <a:ea typeface="Calibri" panose="020F0502020204030204" pitchFamily="34" charset="0"/>
                <a:cs typeface="Times New Roman"/>
              </a:rPr>
              <a:t> </a:t>
            </a:r>
            <a:r>
              <a:rPr lang="en-GB" sz="3200" b="1">
                <a:latin typeface="Californian FB"/>
                <a:ea typeface="Calibri" panose="020F0502020204030204" pitchFamily="34" charset="0"/>
                <a:cs typeface="Times New Roman"/>
              </a:rPr>
              <a:t>11</a:t>
            </a:r>
            <a:r>
              <a:rPr lang="en-GB" sz="3200" b="1" baseline="30000">
                <a:latin typeface="Californian FB"/>
                <a:ea typeface="Calibri" panose="020F0502020204030204" pitchFamily="34" charset="0"/>
                <a:cs typeface="Times New Roman"/>
              </a:rPr>
              <a:t>th</a:t>
            </a:r>
            <a:r>
              <a:rPr lang="en-GB" sz="3200" b="1">
                <a:effectLst/>
                <a:latin typeface="Californian FB"/>
                <a:ea typeface="Calibri" panose="020F0502020204030204" pitchFamily="34" charset="0"/>
                <a:cs typeface="Times New Roman"/>
              </a:rPr>
              <a:t> June </a:t>
            </a:r>
            <a:r>
              <a:rPr lang="en-GB" sz="3200" b="1">
                <a:latin typeface="Californian FB"/>
                <a:ea typeface="Calibri" panose="020F0502020204030204" pitchFamily="34" charset="0"/>
                <a:cs typeface="Times New Roman"/>
              </a:rPr>
              <a:t>2025</a:t>
            </a:r>
            <a:endParaRPr lang="en-GB" sz="3200">
              <a:effectLst/>
              <a:latin typeface="Californian FB"/>
              <a:ea typeface="Calibri" panose="020F0502020204030204" pitchFamily="34" charset="0"/>
              <a:cs typeface="Times New Roman"/>
            </a:endParaRPr>
          </a:p>
        </p:txBody>
      </p:sp>
      <p:pic>
        <p:nvPicPr>
          <p:cNvPr id="2053" name="Picture 5" descr="AQA – education charity providing GCSEs, A-levels and support">
            <a:extLst>
              <a:ext uri="{FF2B5EF4-FFF2-40B4-BE49-F238E27FC236}">
                <a16:creationId xmlns:a16="http://schemas.microsoft.com/office/drawing/2014/main" id="{5D9C58C3-742E-787A-7DDD-C25C927A0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14" y="170348"/>
            <a:ext cx="4370948" cy="437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65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305118"/>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4" name="TextBox 3">
            <a:extLst>
              <a:ext uri="{FF2B5EF4-FFF2-40B4-BE49-F238E27FC236}">
                <a16:creationId xmlns:a16="http://schemas.microsoft.com/office/drawing/2014/main" id="{C5F6776D-108E-615F-58E9-801F445F953A}"/>
              </a:ext>
            </a:extLst>
          </p:cNvPr>
          <p:cNvSpPr txBox="1"/>
          <p:nvPr/>
        </p:nvSpPr>
        <p:spPr>
          <a:xfrm>
            <a:off x="360727" y="1635853"/>
            <a:ext cx="2810312" cy="369332"/>
          </a:xfrm>
          <a:prstGeom prst="rect">
            <a:avLst/>
          </a:prstGeom>
          <a:noFill/>
        </p:spPr>
        <p:txBody>
          <a:bodyPr wrap="square" lIns="91440" tIns="45720" rIns="91440" bIns="45720" rtlCol="0" anchor="t">
            <a:spAutoFit/>
          </a:bodyPr>
          <a:lstStyle/>
          <a:p>
            <a:endParaRPr lang="en-GB">
              <a:ea typeface="Calibri"/>
              <a:cs typeface="Calibri"/>
            </a:endParaRPr>
          </a:p>
        </p:txBody>
      </p:sp>
      <p:sp>
        <p:nvSpPr>
          <p:cNvPr id="5" name="TextBox 4">
            <a:extLst>
              <a:ext uri="{FF2B5EF4-FFF2-40B4-BE49-F238E27FC236}">
                <a16:creationId xmlns:a16="http://schemas.microsoft.com/office/drawing/2014/main" id="{3110EDDE-07AB-8551-A6A3-658CDE610174}"/>
              </a:ext>
            </a:extLst>
          </p:cNvPr>
          <p:cNvSpPr txBox="1"/>
          <p:nvPr/>
        </p:nvSpPr>
        <p:spPr>
          <a:xfrm>
            <a:off x="1169580" y="1305118"/>
            <a:ext cx="9505507"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GCSE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6" name="TextBox 5">
            <a:extLst>
              <a:ext uri="{FF2B5EF4-FFF2-40B4-BE49-F238E27FC236}">
                <a16:creationId xmlns:a16="http://schemas.microsoft.com/office/drawing/2014/main" id="{83452671-9338-0AAD-CDBF-0578E51F2465}"/>
              </a:ext>
            </a:extLst>
          </p:cNvPr>
          <p:cNvSpPr txBox="1"/>
          <p:nvPr/>
        </p:nvSpPr>
        <p:spPr>
          <a:xfrm>
            <a:off x="186304" y="1898604"/>
            <a:ext cx="2927757" cy="2246769"/>
          </a:xfrm>
          <a:prstGeom prst="rect">
            <a:avLst/>
          </a:prstGeom>
          <a:noFill/>
          <a:ln>
            <a:solidFill>
              <a:srgbClr val="92D050"/>
            </a:solidFill>
          </a:ln>
        </p:spPr>
        <p:txBody>
          <a:bodyPr wrap="square" rtlCol="0">
            <a:spAutoFit/>
          </a:bodyPr>
          <a:lstStyle/>
          <a:p>
            <a:r>
              <a:rPr lang="en-GB" sz="1400" b="1" u="sng">
                <a:latin typeface="Californian FB" panose="0207040306080B030204" pitchFamily="18" charset="0"/>
              </a:rPr>
              <a:t>Number:</a:t>
            </a:r>
          </a:p>
          <a:p>
            <a:r>
              <a:rPr lang="en-GB" sz="1400">
                <a:latin typeface="Californian FB" panose="0207040306080B030204" pitchFamily="18" charset="0"/>
              </a:rPr>
              <a:t>Basic Number</a:t>
            </a:r>
          </a:p>
          <a:p>
            <a:r>
              <a:rPr lang="en-GB" sz="1400">
                <a:latin typeface="Californian FB" panose="0207040306080B030204" pitchFamily="18" charset="0"/>
              </a:rPr>
              <a:t>Basic Fractions</a:t>
            </a:r>
          </a:p>
          <a:p>
            <a:r>
              <a:rPr lang="en-GB" sz="1400">
                <a:latin typeface="Californian FB" panose="0207040306080B030204" pitchFamily="18" charset="0"/>
              </a:rPr>
              <a:t>Basic Decimals</a:t>
            </a:r>
          </a:p>
          <a:p>
            <a:r>
              <a:rPr lang="en-GB" sz="1400">
                <a:latin typeface="Californian FB" panose="0207040306080B030204" pitchFamily="18" charset="0"/>
              </a:rPr>
              <a:t>Basic Percentages</a:t>
            </a:r>
          </a:p>
          <a:p>
            <a:r>
              <a:rPr lang="en-GB" sz="1400">
                <a:latin typeface="Californian FB" panose="0207040306080B030204" pitchFamily="18" charset="0"/>
              </a:rPr>
              <a:t>Calculating with percentages</a:t>
            </a:r>
          </a:p>
          <a:p>
            <a:r>
              <a:rPr lang="en-GB" sz="1400">
                <a:latin typeface="Californian FB" panose="0207040306080B030204" pitchFamily="18" charset="0"/>
              </a:rPr>
              <a:t>Factors and Multiples</a:t>
            </a:r>
          </a:p>
          <a:p>
            <a:r>
              <a:rPr lang="en-GB" sz="1400">
                <a:latin typeface="Californian FB" panose="0207040306080B030204" pitchFamily="18" charset="0"/>
              </a:rPr>
              <a:t>Indices</a:t>
            </a:r>
          </a:p>
          <a:p>
            <a:r>
              <a:rPr lang="en-GB" sz="1400">
                <a:latin typeface="Californian FB" panose="0207040306080B030204" pitchFamily="18" charset="0"/>
              </a:rPr>
              <a:t>Rounding</a:t>
            </a:r>
          </a:p>
          <a:p>
            <a:r>
              <a:rPr lang="en-GB" sz="1400">
                <a:latin typeface="Californian FB" panose="0207040306080B030204" pitchFamily="18" charset="0"/>
              </a:rPr>
              <a:t>Standard Form</a:t>
            </a:r>
          </a:p>
        </p:txBody>
      </p:sp>
      <p:sp>
        <p:nvSpPr>
          <p:cNvPr id="7" name="TextBox 6">
            <a:extLst>
              <a:ext uri="{FF2B5EF4-FFF2-40B4-BE49-F238E27FC236}">
                <a16:creationId xmlns:a16="http://schemas.microsoft.com/office/drawing/2014/main" id="{381FB0DF-99B5-C72A-D2F7-D90EA1B0944F}"/>
              </a:ext>
            </a:extLst>
          </p:cNvPr>
          <p:cNvSpPr txBox="1"/>
          <p:nvPr/>
        </p:nvSpPr>
        <p:spPr>
          <a:xfrm>
            <a:off x="3472332" y="1898604"/>
            <a:ext cx="3950087" cy="2893100"/>
          </a:xfrm>
          <a:prstGeom prst="rect">
            <a:avLst/>
          </a:prstGeom>
          <a:noFill/>
          <a:ln>
            <a:solidFill>
              <a:srgbClr val="FFC000"/>
            </a:solidFill>
          </a:ln>
        </p:spPr>
        <p:txBody>
          <a:bodyPr wrap="square" rtlCol="0">
            <a:spAutoFit/>
          </a:bodyPr>
          <a:lstStyle/>
          <a:p>
            <a:r>
              <a:rPr lang="en-GB" sz="1400" b="1" u="sng">
                <a:latin typeface="Californian FB" panose="0207040306080B030204" pitchFamily="18" charset="0"/>
              </a:rPr>
              <a:t>Algebra</a:t>
            </a:r>
          </a:p>
          <a:p>
            <a:r>
              <a:rPr lang="en-GB" sz="1400">
                <a:latin typeface="Californian FB" panose="0207040306080B030204" pitchFamily="18" charset="0"/>
              </a:rPr>
              <a:t>Basic algebra</a:t>
            </a:r>
          </a:p>
          <a:p>
            <a:r>
              <a:rPr lang="en-GB" sz="1400">
                <a:latin typeface="Californian FB" panose="0207040306080B030204" pitchFamily="18" charset="0"/>
              </a:rPr>
              <a:t>Algebra and graphs</a:t>
            </a:r>
          </a:p>
          <a:p>
            <a:r>
              <a:rPr lang="en-GB" sz="1400">
                <a:latin typeface="Californian FB" panose="0207040306080B030204" pitchFamily="18" charset="0"/>
              </a:rPr>
              <a:t>Quadratics, Rearranging and Identities</a:t>
            </a:r>
          </a:p>
          <a:p>
            <a:r>
              <a:rPr lang="en-GB" sz="1400">
                <a:latin typeface="Californian FB" panose="0207040306080B030204" pitchFamily="18" charset="0"/>
              </a:rPr>
              <a:t>Coordinates and Linear graphs</a:t>
            </a:r>
          </a:p>
          <a:p>
            <a:r>
              <a:rPr lang="en-GB" sz="1400">
                <a:latin typeface="Californian FB" panose="0207040306080B030204" pitchFamily="18" charset="0"/>
              </a:rPr>
              <a:t>Equations</a:t>
            </a:r>
          </a:p>
          <a:p>
            <a:r>
              <a:rPr lang="en-GB" sz="1400">
                <a:latin typeface="Californian FB" panose="0207040306080B030204" pitchFamily="18" charset="0"/>
              </a:rPr>
              <a:t>Inequalities</a:t>
            </a:r>
          </a:p>
          <a:p>
            <a:r>
              <a:rPr lang="en-GB" sz="1400">
                <a:latin typeface="Californian FB" panose="0207040306080B030204" pitchFamily="18" charset="0"/>
              </a:rPr>
              <a:t>Quadratic graphs</a:t>
            </a:r>
          </a:p>
          <a:p>
            <a:r>
              <a:rPr lang="en-GB" sz="1400">
                <a:latin typeface="Californian FB" panose="0207040306080B030204" pitchFamily="18" charset="0"/>
              </a:rPr>
              <a:t>Real Life Graphs</a:t>
            </a:r>
          </a:p>
          <a:p>
            <a:r>
              <a:rPr lang="en-GB" sz="1400">
                <a:latin typeface="Californian FB" panose="0207040306080B030204" pitchFamily="18" charset="0"/>
              </a:rPr>
              <a:t>Sequences</a:t>
            </a:r>
          </a:p>
          <a:p>
            <a:r>
              <a:rPr lang="en-GB" sz="1400">
                <a:latin typeface="Californian FB" panose="0207040306080B030204" pitchFamily="18" charset="0"/>
              </a:rPr>
              <a:t>Simultaneous Equations</a:t>
            </a:r>
          </a:p>
          <a:p>
            <a:r>
              <a:rPr lang="en-GB" sz="1400">
                <a:latin typeface="Californian FB" panose="0207040306080B030204" pitchFamily="18" charset="0"/>
              </a:rPr>
              <a:t>Sketching Graphs</a:t>
            </a:r>
          </a:p>
          <a:p>
            <a:r>
              <a:rPr lang="en-GB" sz="1400">
                <a:latin typeface="Californian FB" panose="0207040306080B030204" pitchFamily="18" charset="0"/>
              </a:rPr>
              <a:t>Solving quadratic graphs</a:t>
            </a:r>
          </a:p>
        </p:txBody>
      </p:sp>
      <p:sp>
        <p:nvSpPr>
          <p:cNvPr id="8" name="TextBox 7">
            <a:extLst>
              <a:ext uri="{FF2B5EF4-FFF2-40B4-BE49-F238E27FC236}">
                <a16:creationId xmlns:a16="http://schemas.microsoft.com/office/drawing/2014/main" id="{C49C60D0-DBEB-796E-EB5D-4623C1684B13}"/>
              </a:ext>
            </a:extLst>
          </p:cNvPr>
          <p:cNvSpPr txBox="1"/>
          <p:nvPr/>
        </p:nvSpPr>
        <p:spPr>
          <a:xfrm>
            <a:off x="4252671" y="5552882"/>
            <a:ext cx="3124087" cy="1169551"/>
          </a:xfrm>
          <a:prstGeom prst="rect">
            <a:avLst/>
          </a:prstGeom>
          <a:noFill/>
          <a:ln>
            <a:solidFill>
              <a:srgbClr val="7030A0"/>
            </a:solidFill>
          </a:ln>
        </p:spPr>
        <p:txBody>
          <a:bodyPr wrap="square" rtlCol="0">
            <a:spAutoFit/>
          </a:bodyPr>
          <a:lstStyle/>
          <a:p>
            <a:r>
              <a:rPr lang="en-GB" sz="1400" b="1" u="sng">
                <a:latin typeface="Californian FB" panose="0207040306080B030204" pitchFamily="18" charset="0"/>
              </a:rPr>
              <a:t>Ratio and Proportion</a:t>
            </a:r>
          </a:p>
          <a:p>
            <a:r>
              <a:rPr lang="en-GB" sz="1400">
                <a:latin typeface="Californian FB" panose="0207040306080B030204" pitchFamily="18" charset="0"/>
              </a:rPr>
              <a:t>Calculating with percentages</a:t>
            </a:r>
          </a:p>
          <a:p>
            <a:r>
              <a:rPr lang="en-GB" sz="1400">
                <a:latin typeface="Californian FB" panose="0207040306080B030204" pitchFamily="18" charset="0"/>
              </a:rPr>
              <a:t>Direct and Inverse Proportion</a:t>
            </a:r>
          </a:p>
          <a:p>
            <a:r>
              <a:rPr lang="en-GB" sz="1400">
                <a:latin typeface="Californian FB" panose="0207040306080B030204" pitchFamily="18" charset="0"/>
              </a:rPr>
              <a:t>Growth and Decay</a:t>
            </a:r>
          </a:p>
          <a:p>
            <a:r>
              <a:rPr lang="en-GB" sz="1400">
                <a:latin typeface="Californian FB" panose="0207040306080B030204" pitchFamily="18" charset="0"/>
              </a:rPr>
              <a:t>Ratio and Proportion</a:t>
            </a:r>
          </a:p>
        </p:txBody>
      </p:sp>
      <p:sp>
        <p:nvSpPr>
          <p:cNvPr id="9" name="TextBox 8">
            <a:extLst>
              <a:ext uri="{FF2B5EF4-FFF2-40B4-BE49-F238E27FC236}">
                <a16:creationId xmlns:a16="http://schemas.microsoft.com/office/drawing/2014/main" id="{88108568-59D5-734D-FA66-CE63042A4A49}"/>
              </a:ext>
            </a:extLst>
          </p:cNvPr>
          <p:cNvSpPr txBox="1"/>
          <p:nvPr/>
        </p:nvSpPr>
        <p:spPr>
          <a:xfrm>
            <a:off x="8118844" y="5752758"/>
            <a:ext cx="3519377" cy="954107"/>
          </a:xfrm>
          <a:prstGeom prst="rect">
            <a:avLst/>
          </a:prstGeom>
          <a:noFill/>
          <a:ln>
            <a:solidFill>
              <a:srgbClr val="FF0000"/>
            </a:solidFill>
          </a:ln>
        </p:spPr>
        <p:txBody>
          <a:bodyPr wrap="square" rtlCol="0">
            <a:spAutoFit/>
          </a:bodyPr>
          <a:lstStyle/>
          <a:p>
            <a:r>
              <a:rPr lang="en-GB" sz="1400" b="1" u="sng">
                <a:latin typeface="Californian FB" panose="0207040306080B030204" pitchFamily="18" charset="0"/>
              </a:rPr>
              <a:t>Statistics</a:t>
            </a:r>
          </a:p>
          <a:p>
            <a:r>
              <a:rPr lang="en-GB" sz="1400">
                <a:latin typeface="Californian FB" panose="0207040306080B030204" pitchFamily="18" charset="0"/>
              </a:rPr>
              <a:t>Collecting and Representing Data</a:t>
            </a:r>
          </a:p>
          <a:p>
            <a:r>
              <a:rPr lang="en-GB" sz="1400">
                <a:latin typeface="Californian FB" panose="0207040306080B030204" pitchFamily="18" charset="0"/>
              </a:rPr>
              <a:t>Scatter Graphs</a:t>
            </a:r>
          </a:p>
          <a:p>
            <a:r>
              <a:rPr lang="en-GB" sz="1400">
                <a:latin typeface="Californian FB" panose="0207040306080B030204" pitchFamily="18" charset="0"/>
              </a:rPr>
              <a:t>Statistical Measure</a:t>
            </a:r>
          </a:p>
        </p:txBody>
      </p:sp>
      <p:sp>
        <p:nvSpPr>
          <p:cNvPr id="10" name="TextBox 9">
            <a:extLst>
              <a:ext uri="{FF2B5EF4-FFF2-40B4-BE49-F238E27FC236}">
                <a16:creationId xmlns:a16="http://schemas.microsoft.com/office/drawing/2014/main" id="{C158C532-CAC8-3D39-291D-83DAB02D118D}"/>
              </a:ext>
            </a:extLst>
          </p:cNvPr>
          <p:cNvSpPr txBox="1"/>
          <p:nvPr/>
        </p:nvSpPr>
        <p:spPr>
          <a:xfrm>
            <a:off x="186304" y="5032950"/>
            <a:ext cx="3674122" cy="1600438"/>
          </a:xfrm>
          <a:prstGeom prst="rect">
            <a:avLst/>
          </a:prstGeom>
          <a:noFill/>
          <a:ln>
            <a:solidFill>
              <a:schemeClr val="tx1"/>
            </a:solidFill>
          </a:ln>
        </p:spPr>
        <p:txBody>
          <a:bodyPr wrap="square" rtlCol="0">
            <a:spAutoFit/>
          </a:bodyPr>
          <a:lstStyle/>
          <a:p>
            <a:r>
              <a:rPr lang="en-GB" sz="1400" b="1" u="sng">
                <a:latin typeface="Californian FB" panose="0207040306080B030204" pitchFamily="18" charset="0"/>
              </a:rPr>
              <a:t>Probability</a:t>
            </a:r>
          </a:p>
          <a:p>
            <a:r>
              <a:rPr lang="en-GB" sz="1400">
                <a:latin typeface="Californian FB" panose="0207040306080B030204" pitchFamily="18" charset="0"/>
              </a:rPr>
              <a:t>Using Tables and Frequency Trees</a:t>
            </a:r>
          </a:p>
          <a:p>
            <a:r>
              <a:rPr lang="en-GB" sz="1400">
                <a:latin typeface="Californian FB" panose="0207040306080B030204" pitchFamily="18" charset="0"/>
              </a:rPr>
              <a:t>Probability of Events</a:t>
            </a:r>
          </a:p>
          <a:p>
            <a:r>
              <a:rPr lang="en-GB" sz="1400">
                <a:latin typeface="Californian FB" panose="0207040306080B030204" pitchFamily="18" charset="0"/>
              </a:rPr>
              <a:t>Expected Frequencies</a:t>
            </a:r>
          </a:p>
          <a:p>
            <a:r>
              <a:rPr lang="en-GB" sz="1400">
                <a:latin typeface="Californian FB" panose="0207040306080B030204" pitchFamily="18" charset="0"/>
              </a:rPr>
              <a:t>Probability Scales</a:t>
            </a:r>
          </a:p>
          <a:p>
            <a:r>
              <a:rPr lang="en-GB" sz="1400">
                <a:latin typeface="Californian FB" panose="0207040306080B030204" pitchFamily="18" charset="0"/>
              </a:rPr>
              <a:t>Exhaustive and Exclusive events</a:t>
            </a:r>
          </a:p>
          <a:p>
            <a:r>
              <a:rPr lang="en-GB" sz="1400">
                <a:latin typeface="Californian FB" panose="0207040306080B030204" pitchFamily="18" charset="0"/>
              </a:rPr>
              <a:t>Venn Diagrams</a:t>
            </a:r>
          </a:p>
        </p:txBody>
      </p:sp>
      <p:sp>
        <p:nvSpPr>
          <p:cNvPr id="14" name="TextBox 13">
            <a:extLst>
              <a:ext uri="{FF2B5EF4-FFF2-40B4-BE49-F238E27FC236}">
                <a16:creationId xmlns:a16="http://schemas.microsoft.com/office/drawing/2014/main" id="{BE968583-AA12-77D0-14D3-65330829EAB9}"/>
              </a:ext>
            </a:extLst>
          </p:cNvPr>
          <p:cNvSpPr txBox="1"/>
          <p:nvPr/>
        </p:nvSpPr>
        <p:spPr>
          <a:xfrm>
            <a:off x="7900226" y="1863416"/>
            <a:ext cx="4105470" cy="3323987"/>
          </a:xfrm>
          <a:prstGeom prst="rect">
            <a:avLst/>
          </a:prstGeom>
          <a:noFill/>
          <a:ln>
            <a:solidFill>
              <a:srgbClr val="00B0F0"/>
            </a:solidFill>
          </a:ln>
        </p:spPr>
        <p:txBody>
          <a:bodyPr wrap="square" rtlCol="0">
            <a:spAutoFit/>
          </a:bodyPr>
          <a:lstStyle/>
          <a:p>
            <a:r>
              <a:rPr lang="en-GB" sz="1400" b="1" u="sng">
                <a:latin typeface="Californian FB" panose="0207040306080B030204" pitchFamily="18" charset="0"/>
              </a:rPr>
              <a:t>Geometry and Measure</a:t>
            </a:r>
          </a:p>
          <a:p>
            <a:r>
              <a:rPr lang="en-GB" sz="1400">
                <a:latin typeface="Californian FB" panose="0207040306080B030204" pitchFamily="18" charset="0"/>
              </a:rPr>
              <a:t>Angles</a:t>
            </a:r>
          </a:p>
          <a:p>
            <a:r>
              <a:rPr lang="en-GB" sz="1400">
                <a:latin typeface="Californian FB" panose="0207040306080B030204" pitchFamily="18" charset="0"/>
              </a:rPr>
              <a:t>Circumference and Area</a:t>
            </a:r>
          </a:p>
          <a:p>
            <a:r>
              <a:rPr lang="en-GB" sz="1400">
                <a:latin typeface="Californian FB" panose="0207040306080B030204" pitchFamily="18" charset="0"/>
              </a:rPr>
              <a:t>Congruence and Similarity</a:t>
            </a:r>
          </a:p>
          <a:p>
            <a:r>
              <a:rPr lang="en-GB" sz="1400">
                <a:latin typeface="Californian FB" panose="0207040306080B030204" pitchFamily="18" charset="0"/>
              </a:rPr>
              <a:t>Constructions and Loci</a:t>
            </a:r>
          </a:p>
          <a:p>
            <a:r>
              <a:rPr lang="en-GB" sz="1400">
                <a:latin typeface="Californian FB" panose="0207040306080B030204" pitchFamily="18" charset="0"/>
              </a:rPr>
              <a:t>Measures</a:t>
            </a:r>
          </a:p>
          <a:p>
            <a:r>
              <a:rPr lang="en-GB" sz="1400">
                <a:latin typeface="Californian FB" panose="0207040306080B030204" pitchFamily="18" charset="0"/>
              </a:rPr>
              <a:t>Perimeter and Area</a:t>
            </a:r>
          </a:p>
          <a:p>
            <a:r>
              <a:rPr lang="en-GB" sz="1400">
                <a:latin typeface="Californian FB" panose="0207040306080B030204" pitchFamily="18" charset="0"/>
              </a:rPr>
              <a:t>Properties of Polygons</a:t>
            </a:r>
          </a:p>
          <a:p>
            <a:r>
              <a:rPr lang="en-GB" sz="1400">
                <a:latin typeface="Californian FB" panose="0207040306080B030204" pitchFamily="18" charset="0"/>
              </a:rPr>
              <a:t>Pythagoras’ Theorem</a:t>
            </a:r>
          </a:p>
          <a:p>
            <a:r>
              <a:rPr lang="en-GB" sz="1400">
                <a:latin typeface="Californian FB" panose="0207040306080B030204" pitchFamily="18" charset="0"/>
              </a:rPr>
              <a:t>Scale Diagrams And Bearings</a:t>
            </a:r>
          </a:p>
          <a:p>
            <a:r>
              <a:rPr lang="en-GB" sz="1400">
                <a:latin typeface="Californian FB" panose="0207040306080B030204" pitchFamily="18" charset="0"/>
              </a:rPr>
              <a:t>Transformations</a:t>
            </a:r>
          </a:p>
          <a:p>
            <a:r>
              <a:rPr lang="en-GB" sz="1400">
                <a:latin typeface="Californian FB" panose="0207040306080B030204" pitchFamily="18" charset="0"/>
              </a:rPr>
              <a:t>Trigonometry</a:t>
            </a:r>
          </a:p>
          <a:p>
            <a:r>
              <a:rPr lang="en-GB" sz="1400">
                <a:latin typeface="Californian FB" panose="0207040306080B030204" pitchFamily="18" charset="0"/>
              </a:rPr>
              <a:t>Vectors</a:t>
            </a:r>
          </a:p>
          <a:p>
            <a:r>
              <a:rPr lang="en-GB" sz="1400">
                <a:latin typeface="Californian FB" panose="0207040306080B030204" pitchFamily="18" charset="0"/>
              </a:rPr>
              <a:t>Volume</a:t>
            </a:r>
          </a:p>
          <a:p>
            <a:r>
              <a:rPr lang="en-GB" sz="1400">
                <a:latin typeface="Californian FB" panose="0207040306080B030204" pitchFamily="18" charset="0"/>
              </a:rPr>
              <a:t>2D representations of 3D shapes</a:t>
            </a:r>
          </a:p>
        </p:txBody>
      </p:sp>
    </p:spTree>
    <p:extLst>
      <p:ext uri="{BB962C8B-B14F-4D97-AF65-F5344CB8AC3E}">
        <p14:creationId xmlns:p14="http://schemas.microsoft.com/office/powerpoint/2010/main" val="340325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131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C32110-28D5-4331-9D16-401266D0E487}"/>
              </a:ext>
            </a:extLst>
          </p:cNvPr>
          <p:cNvPicPr>
            <a:picLocks noChangeAspect="1"/>
          </p:cNvPicPr>
          <p:nvPr/>
        </p:nvPicPr>
        <p:blipFill>
          <a:blip r:embed="rId3"/>
          <a:stretch>
            <a:fillRect/>
          </a:stretch>
        </p:blipFill>
        <p:spPr>
          <a:xfrm>
            <a:off x="5413189" y="168732"/>
            <a:ext cx="803053" cy="942871"/>
          </a:xfrm>
          <a:prstGeom prst="rect">
            <a:avLst/>
          </a:prstGeom>
        </p:spPr>
      </p:pic>
      <p:sp>
        <p:nvSpPr>
          <p:cNvPr id="12" name="Rectangle 11">
            <a:extLst>
              <a:ext uri="{FF2B5EF4-FFF2-40B4-BE49-F238E27FC236}">
                <a16:creationId xmlns:a16="http://schemas.microsoft.com/office/drawing/2014/main" id="{D7592349-DC27-43DD-9249-1CCFED14F24E}"/>
              </a:ext>
            </a:extLst>
          </p:cNvPr>
          <p:cNvSpPr/>
          <p:nvPr/>
        </p:nvSpPr>
        <p:spPr>
          <a:xfrm>
            <a:off x="0" y="1288484"/>
            <a:ext cx="12192000" cy="5569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6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0C0"/>
              </a:solidFill>
              <a:effectLst/>
              <a:uLnTx/>
              <a:uFillTx/>
              <a:latin typeface="Congenial" panose="02000503040000020004" pitchFamily="2" charset="0"/>
              <a:ea typeface="+mn-ea"/>
              <a:cs typeface="+mn-cs"/>
            </a:endParaRPr>
          </a:p>
        </p:txBody>
      </p:sp>
      <p:sp>
        <p:nvSpPr>
          <p:cNvPr id="3" name="TextBox 2">
            <a:extLst>
              <a:ext uri="{FF2B5EF4-FFF2-40B4-BE49-F238E27FC236}">
                <a16:creationId xmlns:a16="http://schemas.microsoft.com/office/drawing/2014/main" id="{46B7D544-42B7-462E-BEF4-CFE05C10C5A3}"/>
              </a:ext>
            </a:extLst>
          </p:cNvPr>
          <p:cNvSpPr txBox="1"/>
          <p:nvPr/>
        </p:nvSpPr>
        <p:spPr>
          <a:xfrm>
            <a:off x="4261607" y="2583809"/>
            <a:ext cx="143451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F11B4-5026-4B0A-A81E-D9E497E2AC0D}"/>
              </a:ext>
            </a:extLst>
          </p:cNvPr>
          <p:cNvSpPr txBox="1"/>
          <p:nvPr/>
        </p:nvSpPr>
        <p:spPr>
          <a:xfrm>
            <a:off x="9153787" y="244679"/>
            <a:ext cx="2902589"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4D2119-5E8E-4B93-8F49-F3DED76CB119}" type="datetime2">
              <a:rPr kumimoji="0" lang="en-GB" sz="1400" b="0" i="0" u="none" strike="noStrike" kern="1200" cap="none" spc="0" normalizeH="0" baseline="0" noProof="0" smtClean="0">
                <a:ln>
                  <a:noFill/>
                </a:ln>
                <a:solidFill>
                  <a:prstClr val="white"/>
                </a:solidFill>
                <a:effectLst/>
                <a:uLnTx/>
                <a:uFillTx/>
                <a:latin typeface="Congenial" panose="0200050304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Tuesday, 12 March 2024</a:t>
            </a:fld>
            <a:endParaRPr kumimoji="0" lang="en-GB" sz="1400" b="0" i="0" u="none" strike="noStrike" kern="1200" cap="none" spc="0" normalizeH="0" baseline="0" noProof="0">
              <a:ln>
                <a:noFill/>
              </a:ln>
              <a:solidFill>
                <a:prstClr val="white"/>
              </a:solidFill>
              <a:effectLst/>
              <a:uLnTx/>
              <a:uFillTx/>
              <a:latin typeface="Congenial" panose="02000503040000020004" pitchFamily="2" charset="0"/>
              <a:ea typeface="+mn-ea"/>
              <a:cs typeface="+mn-cs"/>
            </a:endParaRPr>
          </a:p>
        </p:txBody>
      </p:sp>
      <p:sp>
        <p:nvSpPr>
          <p:cNvPr id="2" name="TextBox 1">
            <a:extLst>
              <a:ext uri="{FF2B5EF4-FFF2-40B4-BE49-F238E27FC236}">
                <a16:creationId xmlns:a16="http://schemas.microsoft.com/office/drawing/2014/main" id="{F91BE13E-CBF1-53EF-2BE0-52FD214B78F0}"/>
              </a:ext>
            </a:extLst>
          </p:cNvPr>
          <p:cNvSpPr txBox="1"/>
          <p:nvPr/>
        </p:nvSpPr>
        <p:spPr>
          <a:xfrm>
            <a:off x="318782" y="1593908"/>
            <a:ext cx="3615655" cy="369332"/>
          </a:xfrm>
          <a:prstGeom prst="rect">
            <a:avLst/>
          </a:prstGeom>
          <a:noFill/>
        </p:spPr>
        <p:txBody>
          <a:bodyPr wrap="square" lIns="91440" tIns="45720" rIns="91440" bIns="45720" rtlCol="0" anchor="t">
            <a:spAutoFit/>
          </a:bodyPr>
          <a:lstStyle/>
          <a:p>
            <a:endParaRPr lang="en-GB"/>
          </a:p>
        </p:txBody>
      </p:sp>
      <p:sp>
        <p:nvSpPr>
          <p:cNvPr id="4" name="TextBox 3">
            <a:extLst>
              <a:ext uri="{FF2B5EF4-FFF2-40B4-BE49-F238E27FC236}">
                <a16:creationId xmlns:a16="http://schemas.microsoft.com/office/drawing/2014/main" id="{78CFEC09-DE53-AC4E-8D1D-853B96C45B29}"/>
              </a:ext>
            </a:extLst>
          </p:cNvPr>
          <p:cNvSpPr txBox="1"/>
          <p:nvPr/>
        </p:nvSpPr>
        <p:spPr>
          <a:xfrm>
            <a:off x="1169580" y="1305118"/>
            <a:ext cx="9505507" cy="861774"/>
          </a:xfrm>
          <a:prstGeom prst="rect">
            <a:avLst/>
          </a:prstGeom>
          <a:noFill/>
        </p:spPr>
        <p:txBody>
          <a:bodyPr wrap="square" rtlCol="0">
            <a:spAutoFit/>
          </a:bodyPr>
          <a:lstStyle/>
          <a:p>
            <a:r>
              <a:rPr lang="en-GB" sz="3200" b="1" u="sng">
                <a:effectLst/>
                <a:latin typeface="Californian FB" panose="0207040306080B030204" pitchFamily="18" charset="0"/>
                <a:ea typeface="Calibri" panose="020F0502020204030204" pitchFamily="34" charset="0"/>
                <a:cs typeface="Times New Roman" panose="02020603050405020304" pitchFamily="18" charset="0"/>
              </a:rPr>
              <a:t>Raising Achievement Afternoon: GCSE Mathematics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5" name="Picture 5" descr="AQA – education charity providing GCSEs, A-levels and support">
            <a:extLst>
              <a:ext uri="{FF2B5EF4-FFF2-40B4-BE49-F238E27FC236}">
                <a16:creationId xmlns:a16="http://schemas.microsoft.com/office/drawing/2014/main" id="{B27ECBF2-532D-C77A-E152-7500F8D4E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14" y="170348"/>
            <a:ext cx="4370948" cy="4370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57DDC1-6CE4-354C-1AA2-3F41E521C8F5}"/>
              </a:ext>
            </a:extLst>
          </p:cNvPr>
          <p:cNvSpPr txBox="1"/>
          <p:nvPr/>
        </p:nvSpPr>
        <p:spPr>
          <a:xfrm>
            <a:off x="351395" y="1971525"/>
            <a:ext cx="7489819" cy="5499967"/>
          </a:xfrm>
          <a:prstGeom prst="rect">
            <a:avLst/>
          </a:prstGeom>
          <a:noFill/>
        </p:spPr>
        <p:txBody>
          <a:bodyPr wrap="square" lIns="91440" tIns="45720" rIns="91440" bIns="45720" rtlCol="0" anchor="t">
            <a:spAutoFit/>
          </a:bodyPr>
          <a:lstStyle/>
          <a:p>
            <a:pPr algn="just">
              <a:lnSpc>
                <a:spcPct val="107000"/>
              </a:lnSpc>
              <a:spcAft>
                <a:spcPts val="800"/>
              </a:spcAft>
            </a:pPr>
            <a:r>
              <a:rPr lang="en-GB" sz="1800" b="1" u="sng">
                <a:effectLst/>
                <a:latin typeface="Californian FB"/>
                <a:ea typeface="Calibri" panose="020F0502020204030204" pitchFamily="34" charset="0"/>
                <a:cs typeface="Times New Roman"/>
              </a:rPr>
              <a:t>Revision Guides/Resources:</a:t>
            </a:r>
            <a:endParaRPr lang="en-GB" sz="1800">
              <a:effectLst/>
              <a:latin typeface="Californian FB"/>
              <a:ea typeface="Calibri" panose="020F0502020204030204" pitchFamily="34" charset="0"/>
              <a:cs typeface="Times New Roman"/>
            </a:endParaRPr>
          </a:p>
          <a:p>
            <a:pPr algn="just">
              <a:lnSpc>
                <a:spcPct val="107000"/>
              </a:lnSpc>
              <a:spcAft>
                <a:spcPts val="800"/>
              </a:spcAft>
            </a:pPr>
            <a:r>
              <a:rPr lang="en-GB" sz="1800">
                <a:effectLst/>
                <a:latin typeface="Californian FB"/>
                <a:ea typeface="Calibri" panose="020F0502020204030204" pitchFamily="34" charset="0"/>
                <a:cs typeface="Times New Roman"/>
              </a:rPr>
              <a:t>CGP GCSE AQA Maths Foundation Revision Guide £6.50</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a:effectLst/>
                <a:latin typeface="Californian FB"/>
                <a:ea typeface="Calibri" panose="020F0502020204030204" pitchFamily="34" charset="0"/>
                <a:cs typeface="Times New Roman"/>
              </a:rPr>
              <a:t>Pearson AQA GCSE 9-1 Foundation Revision Guide £5.90</a:t>
            </a:r>
          </a:p>
          <a:p>
            <a:pPr algn="ct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a:solidFill>
                  <a:srgbClr val="0563C1"/>
                </a:solidFill>
                <a:effectLst/>
                <a:latin typeface="Californian FB"/>
                <a:ea typeface="Calibri" panose="020F0502020204030204" pitchFamily="34" charset="0"/>
                <a:cs typeface="Times New Roman"/>
                <a:hlinkClick r:id="rId5"/>
              </a:rPr>
              <a:t>www.MyMaths.co.uk</a:t>
            </a:r>
            <a:r>
              <a:rPr lang="en-GB" sz="1800">
                <a:effectLst/>
                <a:latin typeface="Californian FB"/>
                <a:ea typeface="Calibri" panose="020F0502020204030204" pitchFamily="34" charset="0"/>
                <a:cs typeface="Times New Roman"/>
              </a:rPr>
              <a:t> - School Log in: </a:t>
            </a:r>
            <a:r>
              <a:rPr lang="en-GB" sz="1800" b="1" err="1">
                <a:effectLst/>
                <a:latin typeface="Californian FB"/>
                <a:ea typeface="Calibri" panose="020F0502020204030204" pitchFamily="34" charset="0"/>
                <a:cs typeface="Times New Roman"/>
              </a:rPr>
              <a:t>hopeview</a:t>
            </a:r>
            <a:r>
              <a:rPr lang="en-GB" sz="1800">
                <a:effectLst/>
                <a:latin typeface="Californian FB"/>
                <a:ea typeface="Calibri" panose="020F0502020204030204" pitchFamily="34" charset="0"/>
                <a:cs typeface="Times New Roman"/>
              </a:rPr>
              <a:t>	</a:t>
            </a:r>
          </a:p>
          <a:p>
            <a:pPr marL="914400" indent="457200">
              <a:lnSpc>
                <a:spcPct val="107000"/>
              </a:lnSpc>
              <a:spcAft>
                <a:spcPts val="800"/>
              </a:spcAft>
            </a:pPr>
            <a:r>
              <a:rPr lang="en-GB">
                <a:latin typeface="Californian FB"/>
                <a:ea typeface="Calibri" panose="020F0502020204030204" pitchFamily="34" charset="0"/>
                <a:cs typeface="Times New Roman"/>
              </a:rPr>
              <a:t>                            </a:t>
            </a:r>
            <a:r>
              <a:rPr lang="en-GB" sz="1800">
                <a:effectLst/>
                <a:latin typeface="Californian FB"/>
                <a:ea typeface="Calibri" panose="020F0502020204030204" pitchFamily="34" charset="0"/>
                <a:cs typeface="Times New Roman"/>
              </a:rPr>
              <a:t>School p/w: </a:t>
            </a:r>
            <a:r>
              <a:rPr lang="en-GB" sz="1800" b="1">
                <a:effectLst/>
                <a:latin typeface="Californian FB"/>
                <a:ea typeface="Calibri" panose="020F0502020204030204" pitchFamily="34" charset="0"/>
                <a:cs typeface="Times New Roman"/>
              </a:rPr>
              <a:t>square8</a:t>
            </a:r>
            <a:endParaRPr lang="en-GB" sz="1800">
              <a:effectLst/>
              <a:latin typeface="Californian FB"/>
              <a:ea typeface="Calibri" panose="020F0502020204030204" pitchFamily="34" charset="0"/>
              <a:cs typeface="Times New Roman"/>
            </a:endParaRPr>
          </a:p>
          <a:p>
            <a:r>
              <a:rPr lang="en-GB">
                <a:solidFill>
                  <a:schemeClr val="accent5">
                    <a:lumMod val="75000"/>
                  </a:schemeClr>
                </a:solidFill>
                <a:latin typeface="Garamond"/>
                <a:cs typeface="Times New Roman"/>
                <a:hlinkClick r:id="rId6">
                  <a:extLst>
                    <a:ext uri="{A12FA001-AC4F-418D-AE19-62706E023703}">
                      <ahyp:hlinkClr xmlns:ahyp="http://schemas.microsoft.com/office/drawing/2018/hyperlinkcolor" val="tx"/>
                    </a:ext>
                  </a:extLst>
                </a:hlinkClick>
              </a:rPr>
              <a:t>GCSE Maths - AQA - BBC Bitesize</a:t>
            </a:r>
            <a:endParaRPr lang="en-GB">
              <a:solidFill>
                <a:schemeClr val="accent5">
                  <a:lumMod val="75000"/>
                </a:schemeClr>
              </a:solidFill>
              <a:cs typeface="Times New Roman"/>
            </a:endParaRPr>
          </a:p>
          <a:p>
            <a:r>
              <a:rPr lang="en-GB">
                <a:solidFill>
                  <a:schemeClr val="accent5">
                    <a:lumMod val="75000"/>
                  </a:schemeClr>
                </a:solidFill>
                <a:latin typeface="Garamond"/>
                <a:cs typeface="Times New Roman"/>
                <a:hlinkClick r:id="rId7">
                  <a:extLst>
                    <a:ext uri="{A12FA001-AC4F-418D-AE19-62706E023703}">
                      <ahyp:hlinkClr xmlns:ahyp="http://schemas.microsoft.com/office/drawing/2018/hyperlinkcolor" val="tx"/>
                    </a:ext>
                  </a:extLst>
                </a:hlinkClick>
              </a:rPr>
              <a:t>Maths Genie • Learn GCSE Maths for Free</a:t>
            </a:r>
            <a:endParaRPr lang="en-GB">
              <a:solidFill>
                <a:schemeClr val="accent5">
                  <a:lumMod val="75000"/>
                </a:schemeClr>
              </a:solidFill>
              <a:cs typeface="Times New Roman"/>
            </a:endParaRPr>
          </a:p>
          <a:p>
            <a:r>
              <a:rPr lang="en-GB">
                <a:solidFill>
                  <a:schemeClr val="accent5">
                    <a:lumMod val="75000"/>
                  </a:schemeClr>
                </a:solidFill>
                <a:latin typeface="Garamond"/>
                <a:cs typeface="Times New Roman"/>
                <a:hlinkClick r:id="rId8">
                  <a:extLst>
                    <a:ext uri="{A12FA001-AC4F-418D-AE19-62706E023703}">
                      <ahyp:hlinkClr xmlns:ahyp="http://schemas.microsoft.com/office/drawing/2018/hyperlinkcolor" val="tx"/>
                    </a:ext>
                  </a:extLst>
                </a:hlinkClick>
              </a:rPr>
              <a:t>Mr Barton Maths</a:t>
            </a:r>
            <a:endParaRPr lang="en-GB">
              <a:solidFill>
                <a:schemeClr val="accent5">
                  <a:lumMod val="75000"/>
                </a:schemeClr>
              </a:solidFill>
              <a:cs typeface="Times New Roman"/>
            </a:endParaRPr>
          </a:p>
          <a:p>
            <a:r>
              <a:rPr lang="en-GB">
                <a:solidFill>
                  <a:schemeClr val="accent5">
                    <a:lumMod val="75000"/>
                  </a:schemeClr>
                </a:solidFill>
                <a:latin typeface="Garamond"/>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GCSE Maths Revision | Past Papers | Worksheets | Online Tests (mmerevise</a:t>
            </a:r>
            <a:r>
              <a:rPr lang="en-GB">
                <a:solidFill>
                  <a:schemeClr val="accent5">
                    <a:lumMod val="75000"/>
                  </a:schemeClr>
                </a:solidFill>
                <a:effectLst/>
                <a:latin typeface="Garamond"/>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.co.uk</a:t>
            </a:r>
            <a:r>
              <a:rPr lang="en-GB">
                <a:solidFill>
                  <a:schemeClr val="accent5">
                    <a:lumMod val="75000"/>
                  </a:schemeClr>
                </a:solidFill>
                <a:latin typeface="Garamond"/>
                <a:ea typeface="Calibri" panose="020F0502020204030204" pitchFamily="34" charset="0"/>
                <a:cs typeface="Times New Roman"/>
                <a:hlinkClick r:id="rId9">
                  <a:extLst>
                    <a:ext uri="{A12FA001-AC4F-418D-AE19-62706E023703}">
                      <ahyp:hlinkClr xmlns:ahyp="http://schemas.microsoft.com/office/drawing/2018/hyperlinkcolor" val="tx"/>
                    </a:ext>
                  </a:extLst>
                </a:hlinkClick>
              </a:rPr>
              <a:t>)</a:t>
            </a:r>
            <a:endParaRPr lang="en-GB">
              <a:solidFill>
                <a:schemeClr val="accent5">
                  <a:lumMod val="75000"/>
                </a:schemeClr>
              </a:solidFill>
              <a:cs typeface="Times New Roman"/>
            </a:endParaRPr>
          </a:p>
          <a:p>
            <a:r>
              <a:rPr lang="en-GB">
                <a:solidFill>
                  <a:schemeClr val="accent5">
                    <a:lumMod val="75000"/>
                  </a:schemeClr>
                </a:solidFill>
                <a:latin typeface="Garamond"/>
                <a:ea typeface="Calibri" panose="020F0502020204030204" pitchFamily="34" charset="0"/>
                <a:cs typeface="Times New Roman"/>
                <a:hlinkClick r:id="rId10">
                  <a:extLst>
                    <a:ext uri="{A12FA001-AC4F-418D-AE19-62706E023703}">
                      <ahyp:hlinkClr xmlns:ahyp="http://schemas.microsoft.com/office/drawing/2018/hyperlinkcolor" val="tx"/>
                    </a:ext>
                  </a:extLst>
                </a:hlinkClick>
              </a:rPr>
              <a:t>PREDICTED PAPERS | 1st Class Maths</a:t>
            </a:r>
            <a:endParaRPr lang="en-GB">
              <a:solidFill>
                <a:schemeClr val="accent5">
                  <a:lumMod val="75000"/>
                </a:schemeClr>
              </a:solidFill>
              <a:cs typeface="Times New Roman"/>
              <a:hlinkClick r:id="" action="ppaction://noaction">
                <a:extLst>
                  <a:ext uri="{A12FA001-AC4F-418D-AE19-62706E023703}">
                    <ahyp:hlinkClr xmlns:ahyp="http://schemas.microsoft.com/office/drawing/2018/hyperlinkcolor" val="tx"/>
                  </a:ext>
                </a:extLst>
              </a:hlinkClick>
            </a:endParaRPr>
          </a:p>
          <a:p>
            <a:r>
              <a:rPr lang="en-GB">
                <a:solidFill>
                  <a:schemeClr val="accent5">
                    <a:lumMod val="75000"/>
                  </a:schemeClr>
                </a:solidFill>
                <a:latin typeface="Garamond"/>
                <a:cs typeface="Times New Roman"/>
                <a:hlinkClick r:id="rId11">
                  <a:extLst>
                    <a:ext uri="{A12FA001-AC4F-418D-AE19-62706E023703}">
                      <ahyp:hlinkClr xmlns:ahyp="http://schemas.microsoft.com/office/drawing/2018/hyperlinkcolor" val="tx"/>
                    </a:ext>
                  </a:extLst>
                </a:hlinkClick>
              </a:rPr>
              <a:t>Math | Khan Academy</a:t>
            </a:r>
            <a:endParaRPr lang="en-GB">
              <a:solidFill>
                <a:schemeClr val="accent5">
                  <a:lumMod val="75000"/>
                </a:schemeClr>
              </a:solidFill>
              <a:cs typeface="Times New Roman"/>
            </a:endParaRPr>
          </a:p>
          <a:p>
            <a:pPr>
              <a:lnSpc>
                <a:spcPct val="107000"/>
              </a:lnSpc>
              <a:spcAft>
                <a:spcPts val="800"/>
              </a:spcAft>
            </a:pPr>
            <a:endParaRPr lang="en-GB" sz="1800">
              <a:effectLst/>
              <a:latin typeface="Californian FB"/>
              <a:ea typeface="Calibri" panose="020F0502020204030204" pitchFamily="34" charset="0"/>
              <a:cs typeface="Times New Roman" panose="02020603050405020304" pitchFamily="18" charset="0"/>
            </a:endParaRPr>
          </a:p>
          <a:p>
            <a:endParaRPr lang="en-GB"/>
          </a:p>
        </p:txBody>
      </p:sp>
      <p:pic>
        <p:nvPicPr>
          <p:cNvPr id="7" name="Picture 6" descr="MQFR47 - GCSE Maths AQA Revision Guide: Foundation inc Online Edition, Videos &amp; Quizzes">
            <a:extLst>
              <a:ext uri="{FF2B5EF4-FFF2-40B4-BE49-F238E27FC236}">
                <a16:creationId xmlns:a16="http://schemas.microsoft.com/office/drawing/2014/main" id="{B63B5507-A579-C54F-286D-720895B1A1F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35361" y="1842891"/>
            <a:ext cx="1180454" cy="1666357"/>
          </a:xfrm>
          <a:prstGeom prst="rect">
            <a:avLst/>
          </a:prstGeom>
          <a:noFill/>
          <a:ln>
            <a:noFill/>
          </a:ln>
        </p:spPr>
      </p:pic>
      <p:pic>
        <p:nvPicPr>
          <p:cNvPr id="8" name="Picture 7" descr="REVISE AQA GCSE (9-1) Mathematics Foundation Revision Guide (with online edition) - Harry Smith">
            <a:extLst>
              <a:ext uri="{FF2B5EF4-FFF2-40B4-BE49-F238E27FC236}">
                <a16:creationId xmlns:a16="http://schemas.microsoft.com/office/drawing/2014/main" id="{3A5A5CDB-A0C0-2765-B7F0-7819F0FC5785}"/>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35361" y="3613376"/>
            <a:ext cx="1163479" cy="1645845"/>
          </a:xfrm>
          <a:prstGeom prst="rect">
            <a:avLst/>
          </a:prstGeom>
          <a:noFill/>
          <a:ln>
            <a:noFill/>
          </a:ln>
        </p:spPr>
      </p:pic>
    </p:spTree>
    <p:extLst>
      <p:ext uri="{BB962C8B-B14F-4D97-AF65-F5344CB8AC3E}">
        <p14:creationId xmlns:p14="http://schemas.microsoft.com/office/powerpoint/2010/main" val="38918349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3342</Words>
  <Application>Microsoft Office PowerPoint</Application>
  <PresentationFormat>Widescreen</PresentationFormat>
  <Paragraphs>601</Paragraphs>
  <Slides>38</Slides>
  <Notes>38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Broadway</vt:lpstr>
      <vt:lpstr>Calibri</vt:lpstr>
      <vt:lpstr>Calibri Light</vt:lpstr>
      <vt:lpstr>Californian FB</vt:lpstr>
      <vt:lpstr>Congenial</vt:lpstr>
      <vt:lpstr>Garamond</vt:lpstr>
      <vt:lpstr>Open Sans</vt:lpstr>
      <vt:lpstr>Verdana</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Raising Achievement </vt:lpstr>
      <vt:lpstr>Functional Skills Level 1 &amp; 2 </vt:lpstr>
      <vt:lpstr>PowerPoint Presentation</vt:lpstr>
      <vt:lpstr>GCSE Language </vt:lpstr>
      <vt:lpstr>PowerPoint Presentation</vt:lpstr>
      <vt:lpstr>PowerPoint Presentation</vt:lpstr>
      <vt:lpstr>Any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View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Appleby</dc:creator>
  <cp:lastModifiedBy>Sarah Appleby</cp:lastModifiedBy>
  <cp:revision>72</cp:revision>
  <dcterms:created xsi:type="dcterms:W3CDTF">2023-03-14T09:05:48Z</dcterms:created>
  <dcterms:modified xsi:type="dcterms:W3CDTF">2024-03-12T12:01:12Z</dcterms:modified>
</cp:coreProperties>
</file>